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1" r:id="rId3"/>
    <p:sldId id="257" r:id="rId4"/>
    <p:sldId id="258" r:id="rId5"/>
    <p:sldId id="320" r:id="rId6"/>
    <p:sldId id="310" r:id="rId7"/>
    <p:sldId id="324" r:id="rId8"/>
    <p:sldId id="321" r:id="rId9"/>
    <p:sldId id="317" r:id="rId10"/>
    <p:sldId id="323" r:id="rId11"/>
    <p:sldId id="318" r:id="rId12"/>
    <p:sldId id="322" r:id="rId13"/>
    <p:sldId id="311" r:id="rId14"/>
    <p:sldId id="312" r:id="rId15"/>
    <p:sldId id="325" r:id="rId16"/>
    <p:sldId id="313" r:id="rId17"/>
    <p:sldId id="326" r:id="rId18"/>
    <p:sldId id="327" r:id="rId19"/>
    <p:sldId id="331" r:id="rId20"/>
    <p:sldId id="328" r:id="rId21"/>
    <p:sldId id="314" r:id="rId22"/>
    <p:sldId id="315" r:id="rId23"/>
    <p:sldId id="336" r:id="rId24"/>
    <p:sldId id="329" r:id="rId25"/>
    <p:sldId id="330" r:id="rId26"/>
    <p:sldId id="333" r:id="rId27"/>
    <p:sldId id="334" r:id="rId28"/>
    <p:sldId id="335" r:id="rId29"/>
    <p:sldId id="306" r:id="rId30"/>
    <p:sldId id="309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7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FDE0F-290F-A442-8CEC-0323A5EFF938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F669E-E922-DF46-8016-C36CDF5C3499}">
      <dgm:prSet phldrT="[Text]" custT="1"/>
      <dgm:spPr>
        <a:solidFill>
          <a:schemeClr val="tx1">
            <a:lumMod val="50000"/>
            <a:lumOff val="50000"/>
          </a:schemeClr>
        </a:solidFill>
        <a:effectLst/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600" b="1" dirty="0" smtClean="0"/>
            <a:t>Multiples </a:t>
          </a:r>
          <a:r>
            <a:rPr lang="en-US" sz="1600" b="1" dirty="0" err="1" smtClean="0"/>
            <a:t>componentes</a:t>
          </a:r>
          <a:endParaRPr lang="en-US" sz="1600" b="1" dirty="0"/>
        </a:p>
      </dgm:t>
    </dgm:pt>
    <dgm:pt modelId="{A438639E-2F01-684E-9062-BCA838B52763}" type="parTrans" cxnId="{1984F1F3-CBC8-654B-823D-268B62806969}">
      <dgm:prSet/>
      <dgm:spPr/>
      <dgm:t>
        <a:bodyPr/>
        <a:lstStyle/>
        <a:p>
          <a:endParaRPr lang="en-US"/>
        </a:p>
      </dgm:t>
    </dgm:pt>
    <dgm:pt modelId="{166F1E51-39A6-5040-A6D4-CF61E5834431}" type="sibTrans" cxnId="{1984F1F3-CBC8-654B-823D-268B62806969}">
      <dgm:prSet/>
      <dgm:spPr/>
      <dgm:t>
        <a:bodyPr/>
        <a:lstStyle/>
        <a:p>
          <a:endParaRPr lang="en-US"/>
        </a:p>
      </dgm:t>
    </dgm:pt>
    <dgm:pt modelId="{140C3747-E3AB-D446-A8B9-520CE7441828}">
      <dgm:prSet phldrT="[Text]" custT="1"/>
      <dgm:spPr>
        <a:solidFill>
          <a:schemeClr val="tx1">
            <a:lumMod val="50000"/>
            <a:lumOff val="50000"/>
          </a:schemeClr>
        </a:solidFill>
        <a:effectLst/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600" b="1" dirty="0" err="1" smtClean="0"/>
            <a:t>Elementos</a:t>
          </a:r>
          <a:r>
            <a:rPr lang="en-US" sz="1600" b="1" dirty="0" smtClean="0"/>
            <a:t> inter-</a:t>
          </a:r>
          <a:r>
            <a:rPr lang="en-US" sz="1600" b="1" dirty="0" err="1" smtClean="0"/>
            <a:t>relacionados</a:t>
          </a:r>
          <a:endParaRPr lang="en-US" sz="1600" b="1" dirty="0"/>
        </a:p>
      </dgm:t>
    </dgm:pt>
    <dgm:pt modelId="{A58BA55B-5D4E-834E-B7E6-DEF0D5D6EBE3}" type="parTrans" cxnId="{87FE774F-0B29-4149-BAD7-AC642277AF44}">
      <dgm:prSet/>
      <dgm:spPr/>
      <dgm:t>
        <a:bodyPr/>
        <a:lstStyle/>
        <a:p>
          <a:endParaRPr lang="en-US"/>
        </a:p>
      </dgm:t>
    </dgm:pt>
    <dgm:pt modelId="{03D4AB60-A7B5-C04A-93A8-F81BE07C3735}" type="sibTrans" cxnId="{87FE774F-0B29-4149-BAD7-AC642277AF44}">
      <dgm:prSet/>
      <dgm:spPr/>
      <dgm:t>
        <a:bodyPr/>
        <a:lstStyle/>
        <a:p>
          <a:endParaRPr lang="en-US"/>
        </a:p>
      </dgm:t>
    </dgm:pt>
    <dgm:pt modelId="{5F0A8BF5-6240-AC4C-9E33-37BCFA5BAD4E}">
      <dgm:prSet phldrT="[Text]" custT="1"/>
      <dgm:spPr>
        <a:solidFill>
          <a:schemeClr val="tx1">
            <a:lumMod val="50000"/>
            <a:lumOff val="50000"/>
          </a:schemeClr>
        </a:solidFill>
        <a:effectLst/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600" b="1" dirty="0" err="1" smtClean="0"/>
            <a:t>Elementos</a:t>
          </a:r>
          <a:r>
            <a:rPr lang="en-US" sz="1600" b="1" dirty="0" smtClean="0"/>
            <a:t> </a:t>
          </a:r>
          <a:r>
            <a:rPr lang="en-US" sz="1600" b="1" dirty="0" err="1" smtClean="0"/>
            <a:t>activos</a:t>
          </a:r>
          <a:r>
            <a:rPr lang="en-US" sz="1600" b="1" dirty="0" smtClean="0"/>
            <a:t> </a:t>
          </a:r>
          <a:r>
            <a:rPr lang="en-US" sz="1600" b="1" dirty="0" err="1" smtClean="0"/>
            <a:t>desconocidos</a:t>
          </a:r>
          <a:endParaRPr lang="en-US" sz="1600" b="1" dirty="0"/>
        </a:p>
      </dgm:t>
    </dgm:pt>
    <dgm:pt modelId="{9090207B-3E11-384A-AFE7-91BF86EE8E80}" type="parTrans" cxnId="{5BBACC3C-489E-6148-835B-C9BB1C8E1D7E}">
      <dgm:prSet/>
      <dgm:spPr/>
      <dgm:t>
        <a:bodyPr/>
        <a:lstStyle/>
        <a:p>
          <a:endParaRPr lang="en-US"/>
        </a:p>
      </dgm:t>
    </dgm:pt>
    <dgm:pt modelId="{F53D70BF-0C2B-4B40-AC0B-EB906D94B9F4}" type="sibTrans" cxnId="{5BBACC3C-489E-6148-835B-C9BB1C8E1D7E}">
      <dgm:prSet/>
      <dgm:spPr/>
      <dgm:t>
        <a:bodyPr/>
        <a:lstStyle/>
        <a:p>
          <a:endParaRPr lang="en-US"/>
        </a:p>
      </dgm:t>
    </dgm:pt>
    <dgm:pt modelId="{41144FB1-8785-2548-B4FF-00BC7778E462}">
      <dgm:prSet phldrT="[Text]"/>
      <dgm:spPr>
        <a:effectLst/>
      </dgm:spPr>
      <dgm:t>
        <a:bodyPr/>
        <a:lstStyle/>
        <a:p>
          <a:r>
            <a:rPr lang="en-US" dirty="0" err="1" smtClean="0"/>
            <a:t>Productos</a:t>
          </a:r>
          <a:endParaRPr lang="en-US" dirty="0"/>
        </a:p>
      </dgm:t>
    </dgm:pt>
    <dgm:pt modelId="{F53AAC6B-555A-D04C-8FB4-E072BB1B5B53}" type="parTrans" cxnId="{56F1D1D8-FF96-3F4B-9721-C4C78AF8473D}">
      <dgm:prSet/>
      <dgm:spPr/>
      <dgm:t>
        <a:bodyPr/>
        <a:lstStyle/>
        <a:p>
          <a:endParaRPr lang="en-US"/>
        </a:p>
      </dgm:t>
    </dgm:pt>
    <dgm:pt modelId="{E47A94A4-7AED-4249-A3DB-145CDACBBB52}" type="sibTrans" cxnId="{56F1D1D8-FF96-3F4B-9721-C4C78AF8473D}">
      <dgm:prSet/>
      <dgm:spPr/>
      <dgm:t>
        <a:bodyPr/>
        <a:lstStyle/>
        <a:p>
          <a:endParaRPr lang="en-US"/>
        </a:p>
      </dgm:t>
    </dgm:pt>
    <dgm:pt modelId="{C9DF7B65-AD84-0049-AD8E-300F205DF2AF}" type="pres">
      <dgm:prSet presAssocID="{555FDE0F-290F-A442-8CEC-0323A5EFF93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885FD-92CF-C14C-8D27-90A804E0B8C2}" type="pres">
      <dgm:prSet presAssocID="{555FDE0F-290F-A442-8CEC-0323A5EFF938}" presName="ellipse" presStyleLbl="trBgShp" presStyleIdx="0" presStyleCnt="1"/>
      <dgm:spPr>
        <a:effectLst/>
      </dgm:spPr>
    </dgm:pt>
    <dgm:pt modelId="{AF50F8A2-D69D-2C47-84CA-8D2B9CE13DAC}" type="pres">
      <dgm:prSet presAssocID="{555FDE0F-290F-A442-8CEC-0323A5EFF938}" presName="arrow1" presStyleLbl="fgShp" presStyleIdx="0" presStyleCnt="1" custLinFactNeighborY="39340"/>
      <dgm:spPr>
        <a:effectLst/>
        <a:scene3d>
          <a:camera prst="obliqueTopRight"/>
          <a:lightRig rig="threePt" dir="tl"/>
        </a:scene3d>
      </dgm:spPr>
    </dgm:pt>
    <dgm:pt modelId="{DD94F1A0-941D-D342-A3BD-64C1DF1986E6}" type="pres">
      <dgm:prSet presAssocID="{555FDE0F-290F-A442-8CEC-0323A5EFF93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D7859-CC2A-734F-B7A5-EBD63BF1DBDA}" type="pres">
      <dgm:prSet presAssocID="{140C3747-E3AB-D446-A8B9-520CE7441828}" presName="item1" presStyleLbl="node1" presStyleIdx="0" presStyleCnt="3" custScaleX="133206" custScaleY="114170" custLinFactNeighborX="11073" custLinFactNeighborY="18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6C58F-54AC-9B48-B693-46F4E2D022D3}" type="pres">
      <dgm:prSet presAssocID="{5F0A8BF5-6240-AC4C-9E33-37BCFA5BAD4E}" presName="item2" presStyleLbl="node1" presStyleIdx="1" presStyleCnt="3" custScaleX="154287" custScaleY="131941" custLinFactNeighborX="-13530" custLinFactNeighborY="28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7C5B9-8D8F-B642-9638-2282E0D8B0CF}" type="pres">
      <dgm:prSet presAssocID="{41144FB1-8785-2548-B4FF-00BC7778E462}" presName="item3" presStyleLbl="node1" presStyleIdx="2" presStyleCnt="3" custScaleX="153072" custScaleY="135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41D95-82D0-9C49-844B-23B7E6206042}" type="pres">
      <dgm:prSet presAssocID="{555FDE0F-290F-A442-8CEC-0323A5EFF938}" presName="funnel" presStyleLbl="trAlignAcc1" presStyleIdx="0" presStyleCnt="1" custScaleX="142659" custScaleY="142857" custLinFactNeighborX="-6641" custLinFactNeighborY="-9282"/>
      <dgm:spPr>
        <a:ln>
          <a:solidFill>
            <a:schemeClr val="bg1">
              <a:lumMod val="85000"/>
            </a:schemeClr>
          </a:solidFill>
        </a:ln>
        <a:effectLst/>
      </dgm:spPr>
    </dgm:pt>
  </dgm:ptLst>
  <dgm:cxnLst>
    <dgm:cxn modelId="{0F47BFDD-26D2-44B2-BBB4-85620773FD48}" type="presOf" srcId="{5F0A8BF5-6240-AC4C-9E33-37BCFA5BAD4E}" destId="{1D1D7859-CC2A-734F-B7A5-EBD63BF1DBDA}" srcOrd="0" destOrd="0" presId="urn:microsoft.com/office/officeart/2005/8/layout/funnel1"/>
    <dgm:cxn modelId="{1984F1F3-CBC8-654B-823D-268B62806969}" srcId="{555FDE0F-290F-A442-8CEC-0323A5EFF938}" destId="{EFBF669E-E922-DF46-8016-C36CDF5C3499}" srcOrd="0" destOrd="0" parTransId="{A438639E-2F01-684E-9062-BCA838B52763}" sibTransId="{166F1E51-39A6-5040-A6D4-CF61E5834431}"/>
    <dgm:cxn modelId="{036BD243-613C-4EE3-994D-58F085178AAC}" type="presOf" srcId="{555FDE0F-290F-A442-8CEC-0323A5EFF938}" destId="{C9DF7B65-AD84-0049-AD8E-300F205DF2AF}" srcOrd="0" destOrd="0" presId="urn:microsoft.com/office/officeart/2005/8/layout/funnel1"/>
    <dgm:cxn modelId="{3BFDC09C-BBCE-4C70-8B1E-B7E6557E3CC3}" type="presOf" srcId="{140C3747-E3AB-D446-A8B9-520CE7441828}" destId="{7756C58F-54AC-9B48-B693-46F4E2D022D3}" srcOrd="0" destOrd="0" presId="urn:microsoft.com/office/officeart/2005/8/layout/funnel1"/>
    <dgm:cxn modelId="{5BBACC3C-489E-6148-835B-C9BB1C8E1D7E}" srcId="{555FDE0F-290F-A442-8CEC-0323A5EFF938}" destId="{5F0A8BF5-6240-AC4C-9E33-37BCFA5BAD4E}" srcOrd="2" destOrd="0" parTransId="{9090207B-3E11-384A-AFE7-91BF86EE8E80}" sibTransId="{F53D70BF-0C2B-4B40-AC0B-EB906D94B9F4}"/>
    <dgm:cxn modelId="{6834B230-1266-4B70-8C18-80D8A83B5AF5}" type="presOf" srcId="{41144FB1-8785-2548-B4FF-00BC7778E462}" destId="{DD94F1A0-941D-D342-A3BD-64C1DF1986E6}" srcOrd="0" destOrd="0" presId="urn:microsoft.com/office/officeart/2005/8/layout/funnel1"/>
    <dgm:cxn modelId="{56F1D1D8-FF96-3F4B-9721-C4C78AF8473D}" srcId="{555FDE0F-290F-A442-8CEC-0323A5EFF938}" destId="{41144FB1-8785-2548-B4FF-00BC7778E462}" srcOrd="3" destOrd="0" parTransId="{F53AAC6B-555A-D04C-8FB4-E072BB1B5B53}" sibTransId="{E47A94A4-7AED-4249-A3DB-145CDACBBB52}"/>
    <dgm:cxn modelId="{8566868D-5357-4977-B6DB-07422CD63FFF}" type="presOf" srcId="{EFBF669E-E922-DF46-8016-C36CDF5C3499}" destId="{9537C5B9-8D8F-B642-9638-2282E0D8B0CF}" srcOrd="0" destOrd="0" presId="urn:microsoft.com/office/officeart/2005/8/layout/funnel1"/>
    <dgm:cxn modelId="{87FE774F-0B29-4149-BAD7-AC642277AF44}" srcId="{555FDE0F-290F-A442-8CEC-0323A5EFF938}" destId="{140C3747-E3AB-D446-A8B9-520CE7441828}" srcOrd="1" destOrd="0" parTransId="{A58BA55B-5D4E-834E-B7E6-DEF0D5D6EBE3}" sibTransId="{03D4AB60-A7B5-C04A-93A8-F81BE07C3735}"/>
    <dgm:cxn modelId="{2746C195-C965-4977-8E08-9ADA3058ACBF}" type="presParOf" srcId="{C9DF7B65-AD84-0049-AD8E-300F205DF2AF}" destId="{FA9885FD-92CF-C14C-8D27-90A804E0B8C2}" srcOrd="0" destOrd="0" presId="urn:microsoft.com/office/officeart/2005/8/layout/funnel1"/>
    <dgm:cxn modelId="{5B5EABA5-5BCA-41EB-B8E0-04A8639BE17A}" type="presParOf" srcId="{C9DF7B65-AD84-0049-AD8E-300F205DF2AF}" destId="{AF50F8A2-D69D-2C47-84CA-8D2B9CE13DAC}" srcOrd="1" destOrd="0" presId="urn:microsoft.com/office/officeart/2005/8/layout/funnel1"/>
    <dgm:cxn modelId="{4B27F8BA-6467-471C-99C7-594F77C6A7B5}" type="presParOf" srcId="{C9DF7B65-AD84-0049-AD8E-300F205DF2AF}" destId="{DD94F1A0-941D-D342-A3BD-64C1DF1986E6}" srcOrd="2" destOrd="0" presId="urn:microsoft.com/office/officeart/2005/8/layout/funnel1"/>
    <dgm:cxn modelId="{054A5022-419D-47F6-89FC-8C327C1ABD23}" type="presParOf" srcId="{C9DF7B65-AD84-0049-AD8E-300F205DF2AF}" destId="{1D1D7859-CC2A-734F-B7A5-EBD63BF1DBDA}" srcOrd="3" destOrd="0" presId="urn:microsoft.com/office/officeart/2005/8/layout/funnel1"/>
    <dgm:cxn modelId="{8CC5AC8D-02B9-46D5-841D-035D4D52643D}" type="presParOf" srcId="{C9DF7B65-AD84-0049-AD8E-300F205DF2AF}" destId="{7756C58F-54AC-9B48-B693-46F4E2D022D3}" srcOrd="4" destOrd="0" presId="urn:microsoft.com/office/officeart/2005/8/layout/funnel1"/>
    <dgm:cxn modelId="{A6075433-BF21-420C-B485-C45CD31F3528}" type="presParOf" srcId="{C9DF7B65-AD84-0049-AD8E-300F205DF2AF}" destId="{9537C5B9-8D8F-B642-9638-2282E0D8B0CF}" srcOrd="5" destOrd="0" presId="urn:microsoft.com/office/officeart/2005/8/layout/funnel1"/>
    <dgm:cxn modelId="{7913DBE2-436F-4E03-B096-B41D13687703}" type="presParOf" srcId="{C9DF7B65-AD84-0049-AD8E-300F205DF2AF}" destId="{BB241D95-82D0-9C49-844B-23B7E620604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1A511-4F96-F147-9927-1A7B1E129205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4E77D3-40B6-9546-9527-D216A425084B}">
      <dgm:prSet phldrT="[Text]"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Inputs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BC06244-B415-C640-93B5-1EC687AD19CE}" type="parTrans" cxnId="{DA1427AB-7928-F540-A2BC-FF7B8180F462}">
      <dgm:prSet/>
      <dgm:spPr/>
      <dgm:t>
        <a:bodyPr/>
        <a:lstStyle/>
        <a:p>
          <a:endParaRPr lang="en-US"/>
        </a:p>
      </dgm:t>
    </dgm:pt>
    <dgm:pt modelId="{D7F2C209-ED34-164B-8699-3A43438AEF36}" type="sibTrans" cxnId="{DA1427AB-7928-F540-A2BC-FF7B8180F462}">
      <dgm:prSet/>
      <dgm:spPr/>
      <dgm:t>
        <a:bodyPr/>
        <a:lstStyle/>
        <a:p>
          <a:endParaRPr lang="en-US"/>
        </a:p>
      </dgm:t>
    </dgm:pt>
    <dgm:pt modelId="{E8FABC6D-1199-0341-A57E-0411F75A54E3}">
      <dgm:prSet phldrT="[Text]"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Activities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91DBDEF-4956-BC4A-B778-53E8A63B6876}" type="parTrans" cxnId="{985CD04A-F8C2-2442-A4F3-90036538FAEA}">
      <dgm:prSet/>
      <dgm:spPr/>
      <dgm:t>
        <a:bodyPr/>
        <a:lstStyle/>
        <a:p>
          <a:endParaRPr lang="en-US"/>
        </a:p>
      </dgm:t>
    </dgm:pt>
    <dgm:pt modelId="{D24DB55D-C86B-8E4B-A7E5-64168DF3BB9F}" type="sibTrans" cxnId="{985CD04A-F8C2-2442-A4F3-90036538FAEA}">
      <dgm:prSet/>
      <dgm:spPr/>
      <dgm:t>
        <a:bodyPr/>
        <a:lstStyle/>
        <a:p>
          <a:endParaRPr lang="en-US"/>
        </a:p>
      </dgm:t>
    </dgm:pt>
    <dgm:pt modelId="{1DA5DAFA-1C6C-CE40-AEC9-3753BB9322E9}">
      <dgm:prSet phldrT="[Text]"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Outputs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2D35FD3-6A1B-CD4E-AEB8-2BA38BEA50BE}" type="parTrans" cxnId="{DF3AE133-2A85-2948-83BD-E0F7B1256F6F}">
      <dgm:prSet/>
      <dgm:spPr/>
      <dgm:t>
        <a:bodyPr/>
        <a:lstStyle/>
        <a:p>
          <a:endParaRPr lang="en-US"/>
        </a:p>
      </dgm:t>
    </dgm:pt>
    <dgm:pt modelId="{A7DAF8F5-79D2-6245-B808-724EDC463AB6}" type="sibTrans" cxnId="{DF3AE133-2A85-2948-83BD-E0F7B1256F6F}">
      <dgm:prSet/>
      <dgm:spPr/>
      <dgm:t>
        <a:bodyPr/>
        <a:lstStyle/>
        <a:p>
          <a:endParaRPr lang="en-US"/>
        </a:p>
      </dgm:t>
    </dgm:pt>
    <dgm:pt modelId="{74D2117D-49DA-8E43-9382-A8B3B4473975}">
      <dgm:prSet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Long term outcomes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2539A3-A7EA-7341-8F6A-7B07CEEED966}" type="parTrans" cxnId="{2C5FABA6-1294-3446-B783-F9BFA9ED1D66}">
      <dgm:prSet/>
      <dgm:spPr/>
      <dgm:t>
        <a:bodyPr/>
        <a:lstStyle/>
        <a:p>
          <a:endParaRPr lang="en-US"/>
        </a:p>
      </dgm:t>
    </dgm:pt>
    <dgm:pt modelId="{C2C87F60-FB38-6948-942E-83CBCF483678}" type="sibTrans" cxnId="{2C5FABA6-1294-3446-B783-F9BFA9ED1D66}">
      <dgm:prSet/>
      <dgm:spPr/>
      <dgm:t>
        <a:bodyPr/>
        <a:lstStyle/>
        <a:p>
          <a:endParaRPr lang="en-US"/>
        </a:p>
      </dgm:t>
    </dgm:pt>
    <dgm:pt modelId="{C4AB2A80-20A7-774D-BBA6-B04B403DF610}">
      <dgm:prSet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Intermediate outcomes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7FE4E9-412D-4040-B360-0F05C7F88D0C}" type="parTrans" cxnId="{DDF7A062-3278-6049-82DF-F8566CDCCDCF}">
      <dgm:prSet/>
      <dgm:spPr/>
      <dgm:t>
        <a:bodyPr/>
        <a:lstStyle/>
        <a:p>
          <a:endParaRPr lang="en-US"/>
        </a:p>
      </dgm:t>
    </dgm:pt>
    <dgm:pt modelId="{071A7F84-403E-6341-8CDF-C00B908D31B6}" type="sibTrans" cxnId="{DDF7A062-3278-6049-82DF-F8566CDCCDCF}">
      <dgm:prSet/>
      <dgm:spPr/>
      <dgm:t>
        <a:bodyPr/>
        <a:lstStyle/>
        <a:p>
          <a:endParaRPr lang="en-US"/>
        </a:p>
      </dgm:t>
    </dgm:pt>
    <dgm:pt modelId="{2C2EEAB1-8422-C042-A6E7-11FDDCD88DF5}">
      <dgm:prSet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Initial outcomes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55646F8-E5BB-AC4F-B1E7-F9EAF1EFE9F2}" type="parTrans" cxnId="{A8C396E2-5578-E74F-AB3F-1208D4F84B0D}">
      <dgm:prSet/>
      <dgm:spPr/>
      <dgm:t>
        <a:bodyPr/>
        <a:lstStyle/>
        <a:p>
          <a:endParaRPr lang="en-US"/>
        </a:p>
      </dgm:t>
    </dgm:pt>
    <dgm:pt modelId="{A92850D4-EF1C-354B-8C3D-12FA574867BE}" type="sibTrans" cxnId="{A8C396E2-5578-E74F-AB3F-1208D4F84B0D}">
      <dgm:prSet/>
      <dgm:spPr/>
      <dgm:t>
        <a:bodyPr/>
        <a:lstStyle/>
        <a:p>
          <a:endParaRPr lang="en-US"/>
        </a:p>
      </dgm:t>
    </dgm:pt>
    <dgm:pt modelId="{E148D06F-2670-474D-8159-2C24A15F6027}" type="pres">
      <dgm:prSet presAssocID="{9601A511-4F96-F147-9927-1A7B1E12920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D0972D-5E14-7647-8E9E-CE9CE3E81494}" type="pres">
      <dgm:prSet presAssocID="{9601A511-4F96-F147-9927-1A7B1E129205}" presName="arrow" presStyleLbl="bgShp" presStyleIdx="0" presStyleCnt="1" custScaleX="117647" custLinFactNeighborX="-199"/>
      <dgm:spPr>
        <a:solidFill>
          <a:schemeClr val="bg2"/>
        </a:solidFill>
        <a:scene3d>
          <a:camera prst="obliqueTopRight">
            <a:rot lat="0" lon="10800000" rev="0"/>
          </a:camera>
          <a:lightRig rig="threePt" dir="tl"/>
        </a:scene3d>
        <a:sp3d/>
      </dgm:spPr>
    </dgm:pt>
    <dgm:pt modelId="{E23A0A2C-F326-3E44-B7BE-4C42A3056BB8}" type="pres">
      <dgm:prSet presAssocID="{9601A511-4F96-F147-9927-1A7B1E129205}" presName="linearProcess" presStyleCnt="0"/>
      <dgm:spPr/>
    </dgm:pt>
    <dgm:pt modelId="{0DDBC724-1D38-1843-9929-B7F53AF59970}" type="pres">
      <dgm:prSet presAssocID="{324E77D3-40B6-9546-9527-D216A425084B}" presName="textNode" presStyleLbl="node1" presStyleIdx="0" presStyleCnt="6" custLinFactX="38218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440F3-9B10-3C4C-B1E8-8B26E02B45EE}" type="pres">
      <dgm:prSet presAssocID="{D7F2C209-ED34-164B-8699-3A43438AEF36}" presName="sibTrans" presStyleCnt="0"/>
      <dgm:spPr/>
    </dgm:pt>
    <dgm:pt modelId="{A1A3EB17-A161-AF47-A92D-E1676DAACA59}" type="pres">
      <dgm:prSet presAssocID="{E8FABC6D-1199-0341-A57E-0411F75A54E3}" presName="textNode" presStyleLbl="node1" presStyleIdx="1" presStyleCnt="6" custLinFactX="27928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A441D-6BE4-C645-ADD4-0B2CAFECE4F7}" type="pres">
      <dgm:prSet presAssocID="{D24DB55D-C86B-8E4B-A7E5-64168DF3BB9F}" presName="sibTrans" presStyleCnt="0"/>
      <dgm:spPr/>
    </dgm:pt>
    <dgm:pt modelId="{729CB2AF-1E45-5A4B-B969-D0AE6F43CEE3}" type="pres">
      <dgm:prSet presAssocID="{1DA5DAFA-1C6C-CE40-AEC9-3753BB9322E9}" presName="textNode" presStyleLbl="node1" presStyleIdx="2" presStyleCnt="6" custLinFactX="17639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53364-F0C9-2C44-952F-34EE179846ED}" type="pres">
      <dgm:prSet presAssocID="{A7DAF8F5-79D2-6245-B808-724EDC463AB6}" presName="sibTrans" presStyleCnt="0"/>
      <dgm:spPr/>
    </dgm:pt>
    <dgm:pt modelId="{B7943CFE-B428-2645-B69C-590D2BD29466}" type="pres">
      <dgm:prSet presAssocID="{2C2EEAB1-8422-C042-A6E7-11FDDCD88DF5}" presName="textNode" presStyleLbl="node1" presStyleIdx="3" presStyleCnt="6" custLinFactX="6023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6D06D-6CAF-2249-BFD2-47018447548F}" type="pres">
      <dgm:prSet presAssocID="{A92850D4-EF1C-354B-8C3D-12FA574867BE}" presName="sibTrans" presStyleCnt="0"/>
      <dgm:spPr/>
    </dgm:pt>
    <dgm:pt modelId="{B22982FB-86D4-1C4D-A2AA-A365D5567E28}" type="pres">
      <dgm:prSet presAssocID="{C4AB2A80-20A7-774D-BBA6-B04B403DF610}" presName="textNode" presStyleLbl="node1" presStyleIdx="4" presStyleCnt="6" custLinFactNeighborX="6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1F91A-21F3-DB45-86BD-1630C696120C}" type="pres">
      <dgm:prSet presAssocID="{071A7F84-403E-6341-8CDF-C00B908D31B6}" presName="sibTrans" presStyleCnt="0"/>
      <dgm:spPr/>
    </dgm:pt>
    <dgm:pt modelId="{F1C1EEAA-8F86-2A4F-BFE0-4EDB7D44A8F8}" type="pres">
      <dgm:prSet presAssocID="{74D2117D-49DA-8E43-9382-A8B3B4473975}" presName="textNode" presStyleLbl="node1" presStyleIdx="5" presStyleCnt="6" custLinFactNeighborX="27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A820AC-2987-404F-9924-24814B3FA415}" type="presOf" srcId="{324E77D3-40B6-9546-9527-D216A425084B}" destId="{0DDBC724-1D38-1843-9929-B7F53AF59970}" srcOrd="0" destOrd="0" presId="urn:microsoft.com/office/officeart/2005/8/layout/hProcess9"/>
    <dgm:cxn modelId="{A8C396E2-5578-E74F-AB3F-1208D4F84B0D}" srcId="{9601A511-4F96-F147-9927-1A7B1E129205}" destId="{2C2EEAB1-8422-C042-A6E7-11FDDCD88DF5}" srcOrd="3" destOrd="0" parTransId="{155646F8-E5BB-AC4F-B1E7-F9EAF1EFE9F2}" sibTransId="{A92850D4-EF1C-354B-8C3D-12FA574867BE}"/>
    <dgm:cxn modelId="{1C56F378-A14D-4CF0-BEDB-4B33C0B55198}" type="presOf" srcId="{9601A511-4F96-F147-9927-1A7B1E129205}" destId="{E148D06F-2670-474D-8159-2C24A15F6027}" srcOrd="0" destOrd="0" presId="urn:microsoft.com/office/officeart/2005/8/layout/hProcess9"/>
    <dgm:cxn modelId="{985CD04A-F8C2-2442-A4F3-90036538FAEA}" srcId="{9601A511-4F96-F147-9927-1A7B1E129205}" destId="{E8FABC6D-1199-0341-A57E-0411F75A54E3}" srcOrd="1" destOrd="0" parTransId="{F91DBDEF-4956-BC4A-B778-53E8A63B6876}" sibTransId="{D24DB55D-C86B-8E4B-A7E5-64168DF3BB9F}"/>
    <dgm:cxn modelId="{331AB7D4-5E34-4595-BC5A-4DC4F5DF517C}" type="presOf" srcId="{C4AB2A80-20A7-774D-BBA6-B04B403DF610}" destId="{B22982FB-86D4-1C4D-A2AA-A365D5567E28}" srcOrd="0" destOrd="0" presId="urn:microsoft.com/office/officeart/2005/8/layout/hProcess9"/>
    <dgm:cxn modelId="{DA1427AB-7928-F540-A2BC-FF7B8180F462}" srcId="{9601A511-4F96-F147-9927-1A7B1E129205}" destId="{324E77D3-40B6-9546-9527-D216A425084B}" srcOrd="0" destOrd="0" parTransId="{6BC06244-B415-C640-93B5-1EC687AD19CE}" sibTransId="{D7F2C209-ED34-164B-8699-3A43438AEF36}"/>
    <dgm:cxn modelId="{EDEE3323-10F2-4C16-BA08-C204B18AEFB0}" type="presOf" srcId="{1DA5DAFA-1C6C-CE40-AEC9-3753BB9322E9}" destId="{729CB2AF-1E45-5A4B-B969-D0AE6F43CEE3}" srcOrd="0" destOrd="0" presId="urn:microsoft.com/office/officeart/2005/8/layout/hProcess9"/>
    <dgm:cxn modelId="{2C5FABA6-1294-3446-B783-F9BFA9ED1D66}" srcId="{9601A511-4F96-F147-9927-1A7B1E129205}" destId="{74D2117D-49DA-8E43-9382-A8B3B4473975}" srcOrd="5" destOrd="0" parTransId="{252539A3-A7EA-7341-8F6A-7B07CEEED966}" sibTransId="{C2C87F60-FB38-6948-942E-83CBCF483678}"/>
    <dgm:cxn modelId="{EA80517F-A3C4-4F1D-ACEA-0D88A2B592F4}" type="presOf" srcId="{2C2EEAB1-8422-C042-A6E7-11FDDCD88DF5}" destId="{B7943CFE-B428-2645-B69C-590D2BD29466}" srcOrd="0" destOrd="0" presId="urn:microsoft.com/office/officeart/2005/8/layout/hProcess9"/>
    <dgm:cxn modelId="{DF3AE133-2A85-2948-83BD-E0F7B1256F6F}" srcId="{9601A511-4F96-F147-9927-1A7B1E129205}" destId="{1DA5DAFA-1C6C-CE40-AEC9-3753BB9322E9}" srcOrd="2" destOrd="0" parTransId="{82D35FD3-6A1B-CD4E-AEB8-2BA38BEA50BE}" sibTransId="{A7DAF8F5-79D2-6245-B808-724EDC463AB6}"/>
    <dgm:cxn modelId="{DDF7A062-3278-6049-82DF-F8566CDCCDCF}" srcId="{9601A511-4F96-F147-9927-1A7B1E129205}" destId="{C4AB2A80-20A7-774D-BBA6-B04B403DF610}" srcOrd="4" destOrd="0" parTransId="{0C7FE4E9-412D-4040-B360-0F05C7F88D0C}" sibTransId="{071A7F84-403E-6341-8CDF-C00B908D31B6}"/>
    <dgm:cxn modelId="{54AC4BAA-0E21-4300-B09D-60CE03DF854C}" type="presOf" srcId="{E8FABC6D-1199-0341-A57E-0411F75A54E3}" destId="{A1A3EB17-A161-AF47-A92D-E1676DAACA59}" srcOrd="0" destOrd="0" presId="urn:microsoft.com/office/officeart/2005/8/layout/hProcess9"/>
    <dgm:cxn modelId="{D9D47B0E-16D9-439C-83BC-CE1BADE94DED}" type="presOf" srcId="{74D2117D-49DA-8E43-9382-A8B3B4473975}" destId="{F1C1EEAA-8F86-2A4F-BFE0-4EDB7D44A8F8}" srcOrd="0" destOrd="0" presId="urn:microsoft.com/office/officeart/2005/8/layout/hProcess9"/>
    <dgm:cxn modelId="{E049C86C-9436-46B6-ACB2-DC13054A66BF}" type="presParOf" srcId="{E148D06F-2670-474D-8159-2C24A15F6027}" destId="{0DD0972D-5E14-7647-8E9E-CE9CE3E81494}" srcOrd="0" destOrd="0" presId="urn:microsoft.com/office/officeart/2005/8/layout/hProcess9"/>
    <dgm:cxn modelId="{DF96E9BA-74CD-435D-8953-23059582B95B}" type="presParOf" srcId="{E148D06F-2670-474D-8159-2C24A15F6027}" destId="{E23A0A2C-F326-3E44-B7BE-4C42A3056BB8}" srcOrd="1" destOrd="0" presId="urn:microsoft.com/office/officeart/2005/8/layout/hProcess9"/>
    <dgm:cxn modelId="{D01D1588-6ABC-41E1-B561-5E63BACD086D}" type="presParOf" srcId="{E23A0A2C-F326-3E44-B7BE-4C42A3056BB8}" destId="{0DDBC724-1D38-1843-9929-B7F53AF59970}" srcOrd="0" destOrd="0" presId="urn:microsoft.com/office/officeart/2005/8/layout/hProcess9"/>
    <dgm:cxn modelId="{31930C9B-38D8-47AA-9B06-54800711EA6A}" type="presParOf" srcId="{E23A0A2C-F326-3E44-B7BE-4C42A3056BB8}" destId="{DF4440F3-9B10-3C4C-B1E8-8B26E02B45EE}" srcOrd="1" destOrd="0" presId="urn:microsoft.com/office/officeart/2005/8/layout/hProcess9"/>
    <dgm:cxn modelId="{59713114-6EB5-4761-AF85-71A581FF7EA6}" type="presParOf" srcId="{E23A0A2C-F326-3E44-B7BE-4C42A3056BB8}" destId="{A1A3EB17-A161-AF47-A92D-E1676DAACA59}" srcOrd="2" destOrd="0" presId="urn:microsoft.com/office/officeart/2005/8/layout/hProcess9"/>
    <dgm:cxn modelId="{F6468150-7057-4E3F-8BAB-590E3F7B50D8}" type="presParOf" srcId="{E23A0A2C-F326-3E44-B7BE-4C42A3056BB8}" destId="{1B2A441D-6BE4-C645-ADD4-0B2CAFECE4F7}" srcOrd="3" destOrd="0" presId="urn:microsoft.com/office/officeart/2005/8/layout/hProcess9"/>
    <dgm:cxn modelId="{3B304D08-510F-4F9E-B952-0DB810F7D147}" type="presParOf" srcId="{E23A0A2C-F326-3E44-B7BE-4C42A3056BB8}" destId="{729CB2AF-1E45-5A4B-B969-D0AE6F43CEE3}" srcOrd="4" destOrd="0" presId="urn:microsoft.com/office/officeart/2005/8/layout/hProcess9"/>
    <dgm:cxn modelId="{E30B2F48-0B08-4A0E-A8C3-C6492A53618C}" type="presParOf" srcId="{E23A0A2C-F326-3E44-B7BE-4C42A3056BB8}" destId="{2CF53364-F0C9-2C44-952F-34EE179846ED}" srcOrd="5" destOrd="0" presId="urn:microsoft.com/office/officeart/2005/8/layout/hProcess9"/>
    <dgm:cxn modelId="{9F2EBC3D-FD8D-4953-8875-A01409BDE41C}" type="presParOf" srcId="{E23A0A2C-F326-3E44-B7BE-4C42A3056BB8}" destId="{B7943CFE-B428-2645-B69C-590D2BD29466}" srcOrd="6" destOrd="0" presId="urn:microsoft.com/office/officeart/2005/8/layout/hProcess9"/>
    <dgm:cxn modelId="{A1B7B56B-0253-41E3-91E6-A5C3A483DC71}" type="presParOf" srcId="{E23A0A2C-F326-3E44-B7BE-4C42A3056BB8}" destId="{4636D06D-6CAF-2249-BFD2-47018447548F}" srcOrd="7" destOrd="0" presId="urn:microsoft.com/office/officeart/2005/8/layout/hProcess9"/>
    <dgm:cxn modelId="{D16AA7CD-48A1-455A-A706-8B0B4D45417E}" type="presParOf" srcId="{E23A0A2C-F326-3E44-B7BE-4C42A3056BB8}" destId="{B22982FB-86D4-1C4D-A2AA-A365D5567E28}" srcOrd="8" destOrd="0" presId="urn:microsoft.com/office/officeart/2005/8/layout/hProcess9"/>
    <dgm:cxn modelId="{D942D5DA-0630-459E-84F9-EA0C3A9B5926}" type="presParOf" srcId="{E23A0A2C-F326-3E44-B7BE-4C42A3056BB8}" destId="{C651F91A-21F3-DB45-86BD-1630C696120C}" srcOrd="9" destOrd="0" presId="urn:microsoft.com/office/officeart/2005/8/layout/hProcess9"/>
    <dgm:cxn modelId="{2238D564-F461-439B-9578-4B916CCADE6E}" type="presParOf" srcId="{E23A0A2C-F326-3E44-B7BE-4C42A3056BB8}" destId="{F1C1EEAA-8F86-2A4F-BFE0-4EDB7D44A8F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1A511-4F96-F147-9927-1A7B1E129205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4E77D3-40B6-9546-9527-D216A425084B}">
      <dgm:prSet phldrT="[Text]"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Inputs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BC06244-B415-C640-93B5-1EC687AD19CE}" type="parTrans" cxnId="{DA1427AB-7928-F540-A2BC-FF7B8180F462}">
      <dgm:prSet/>
      <dgm:spPr/>
      <dgm:t>
        <a:bodyPr/>
        <a:lstStyle/>
        <a:p>
          <a:endParaRPr lang="en-US"/>
        </a:p>
      </dgm:t>
    </dgm:pt>
    <dgm:pt modelId="{D7F2C209-ED34-164B-8699-3A43438AEF36}" type="sibTrans" cxnId="{DA1427AB-7928-F540-A2BC-FF7B8180F462}">
      <dgm:prSet/>
      <dgm:spPr/>
      <dgm:t>
        <a:bodyPr/>
        <a:lstStyle/>
        <a:p>
          <a:endParaRPr lang="en-US"/>
        </a:p>
      </dgm:t>
    </dgm:pt>
    <dgm:pt modelId="{E8FABC6D-1199-0341-A57E-0411F75A54E3}">
      <dgm:prSet phldrT="[Text]"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Activities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91DBDEF-4956-BC4A-B778-53E8A63B6876}" type="parTrans" cxnId="{985CD04A-F8C2-2442-A4F3-90036538FAEA}">
      <dgm:prSet/>
      <dgm:spPr/>
      <dgm:t>
        <a:bodyPr/>
        <a:lstStyle/>
        <a:p>
          <a:endParaRPr lang="en-US"/>
        </a:p>
      </dgm:t>
    </dgm:pt>
    <dgm:pt modelId="{D24DB55D-C86B-8E4B-A7E5-64168DF3BB9F}" type="sibTrans" cxnId="{985CD04A-F8C2-2442-A4F3-90036538FAEA}">
      <dgm:prSet/>
      <dgm:spPr/>
      <dgm:t>
        <a:bodyPr/>
        <a:lstStyle/>
        <a:p>
          <a:endParaRPr lang="en-US"/>
        </a:p>
      </dgm:t>
    </dgm:pt>
    <dgm:pt modelId="{1DA5DAFA-1C6C-CE40-AEC9-3753BB9322E9}">
      <dgm:prSet phldrT="[Text]"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Outputs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2D35FD3-6A1B-CD4E-AEB8-2BA38BEA50BE}" type="parTrans" cxnId="{DF3AE133-2A85-2948-83BD-E0F7B1256F6F}">
      <dgm:prSet/>
      <dgm:spPr/>
      <dgm:t>
        <a:bodyPr/>
        <a:lstStyle/>
        <a:p>
          <a:endParaRPr lang="en-US"/>
        </a:p>
      </dgm:t>
    </dgm:pt>
    <dgm:pt modelId="{A7DAF8F5-79D2-6245-B808-724EDC463AB6}" type="sibTrans" cxnId="{DF3AE133-2A85-2948-83BD-E0F7B1256F6F}">
      <dgm:prSet/>
      <dgm:spPr/>
      <dgm:t>
        <a:bodyPr/>
        <a:lstStyle/>
        <a:p>
          <a:endParaRPr lang="en-US"/>
        </a:p>
      </dgm:t>
    </dgm:pt>
    <dgm:pt modelId="{74D2117D-49DA-8E43-9382-A8B3B4473975}">
      <dgm:prSet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Long term outcomes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2539A3-A7EA-7341-8F6A-7B07CEEED966}" type="parTrans" cxnId="{2C5FABA6-1294-3446-B783-F9BFA9ED1D66}">
      <dgm:prSet/>
      <dgm:spPr/>
      <dgm:t>
        <a:bodyPr/>
        <a:lstStyle/>
        <a:p>
          <a:endParaRPr lang="en-US"/>
        </a:p>
      </dgm:t>
    </dgm:pt>
    <dgm:pt modelId="{C2C87F60-FB38-6948-942E-83CBCF483678}" type="sibTrans" cxnId="{2C5FABA6-1294-3446-B783-F9BFA9ED1D66}">
      <dgm:prSet/>
      <dgm:spPr/>
      <dgm:t>
        <a:bodyPr/>
        <a:lstStyle/>
        <a:p>
          <a:endParaRPr lang="en-US"/>
        </a:p>
      </dgm:t>
    </dgm:pt>
    <dgm:pt modelId="{C4AB2A80-20A7-774D-BBA6-B04B403DF610}">
      <dgm:prSet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Intermediate outcomes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7FE4E9-412D-4040-B360-0F05C7F88D0C}" type="parTrans" cxnId="{DDF7A062-3278-6049-82DF-F8566CDCCDCF}">
      <dgm:prSet/>
      <dgm:spPr/>
      <dgm:t>
        <a:bodyPr/>
        <a:lstStyle/>
        <a:p>
          <a:endParaRPr lang="en-US"/>
        </a:p>
      </dgm:t>
    </dgm:pt>
    <dgm:pt modelId="{071A7F84-403E-6341-8CDF-C00B908D31B6}" type="sibTrans" cxnId="{DDF7A062-3278-6049-82DF-F8566CDCCDCF}">
      <dgm:prSet/>
      <dgm:spPr/>
      <dgm:t>
        <a:bodyPr/>
        <a:lstStyle/>
        <a:p>
          <a:endParaRPr lang="en-US"/>
        </a:p>
      </dgm:t>
    </dgm:pt>
    <dgm:pt modelId="{2C2EEAB1-8422-C042-A6E7-11FDDCD88DF5}">
      <dgm:prSet custT="1"/>
      <dgm:spPr>
        <a:solidFill>
          <a:schemeClr val="bg1"/>
        </a:solidFill>
        <a:ln w="19050" cmpd="sng">
          <a:solidFill>
            <a:schemeClr val="tx1"/>
          </a:solidFill>
        </a:ln>
        <a:scene3d>
          <a:camera prst="obliqueTopRight"/>
          <a:lightRig rig="threePt" dir="tl"/>
        </a:scene3d>
        <a:sp3d/>
      </dgm:spPr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Initial outcomes</a:t>
          </a:r>
          <a:endParaRPr lang="en-US" sz="12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55646F8-E5BB-AC4F-B1E7-F9EAF1EFE9F2}" type="parTrans" cxnId="{A8C396E2-5578-E74F-AB3F-1208D4F84B0D}">
      <dgm:prSet/>
      <dgm:spPr/>
      <dgm:t>
        <a:bodyPr/>
        <a:lstStyle/>
        <a:p>
          <a:endParaRPr lang="en-US"/>
        </a:p>
      </dgm:t>
    </dgm:pt>
    <dgm:pt modelId="{A92850D4-EF1C-354B-8C3D-12FA574867BE}" type="sibTrans" cxnId="{A8C396E2-5578-E74F-AB3F-1208D4F84B0D}">
      <dgm:prSet/>
      <dgm:spPr/>
      <dgm:t>
        <a:bodyPr/>
        <a:lstStyle/>
        <a:p>
          <a:endParaRPr lang="en-US"/>
        </a:p>
      </dgm:t>
    </dgm:pt>
    <dgm:pt modelId="{E148D06F-2670-474D-8159-2C24A15F6027}" type="pres">
      <dgm:prSet presAssocID="{9601A511-4F96-F147-9927-1A7B1E12920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D0972D-5E14-7647-8E9E-CE9CE3E81494}" type="pres">
      <dgm:prSet presAssocID="{9601A511-4F96-F147-9927-1A7B1E129205}" presName="arrow" presStyleLbl="bgShp" presStyleIdx="0" presStyleCnt="1" custScaleX="117647" custLinFactNeighborX="-199"/>
      <dgm:spPr>
        <a:solidFill>
          <a:schemeClr val="bg2"/>
        </a:solidFill>
        <a:scene3d>
          <a:camera prst="obliqueTopRight"/>
          <a:lightRig rig="threePt" dir="tl"/>
        </a:scene3d>
        <a:sp3d/>
      </dgm:spPr>
    </dgm:pt>
    <dgm:pt modelId="{E23A0A2C-F326-3E44-B7BE-4C42A3056BB8}" type="pres">
      <dgm:prSet presAssocID="{9601A511-4F96-F147-9927-1A7B1E129205}" presName="linearProcess" presStyleCnt="0"/>
      <dgm:spPr/>
    </dgm:pt>
    <dgm:pt modelId="{0DDBC724-1D38-1843-9929-B7F53AF59970}" type="pres">
      <dgm:prSet presAssocID="{324E77D3-40B6-9546-9527-D216A425084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440F3-9B10-3C4C-B1E8-8B26E02B45EE}" type="pres">
      <dgm:prSet presAssocID="{D7F2C209-ED34-164B-8699-3A43438AEF36}" presName="sibTrans" presStyleCnt="0"/>
      <dgm:spPr/>
    </dgm:pt>
    <dgm:pt modelId="{A1A3EB17-A161-AF47-A92D-E1676DAACA59}" type="pres">
      <dgm:prSet presAssocID="{E8FABC6D-1199-0341-A57E-0411F75A54E3}" presName="textNode" presStyleLbl="node1" presStyleIdx="1" presStyleCnt="6" custLinFactNeighborX="-61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A441D-6BE4-C645-ADD4-0B2CAFECE4F7}" type="pres">
      <dgm:prSet presAssocID="{D24DB55D-C86B-8E4B-A7E5-64168DF3BB9F}" presName="sibTrans" presStyleCnt="0"/>
      <dgm:spPr/>
    </dgm:pt>
    <dgm:pt modelId="{729CB2AF-1E45-5A4B-B969-D0AE6F43CEE3}" type="pres">
      <dgm:prSet presAssocID="{1DA5DAFA-1C6C-CE40-AEC9-3753BB9322E9}" presName="textNode" presStyleLbl="node1" presStyleIdx="2" presStyleCnt="6" custLinFactX="-3912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53364-F0C9-2C44-952F-34EE179846ED}" type="pres">
      <dgm:prSet presAssocID="{A7DAF8F5-79D2-6245-B808-724EDC463AB6}" presName="sibTrans" presStyleCnt="0"/>
      <dgm:spPr/>
    </dgm:pt>
    <dgm:pt modelId="{B7943CFE-B428-2645-B69C-590D2BD29466}" type="pres">
      <dgm:prSet presAssocID="{2C2EEAB1-8422-C042-A6E7-11FDDCD88DF5}" presName="textNode" presStyleLbl="node1" presStyleIdx="3" presStyleCnt="6" custLinFactX="-1351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6D06D-6CAF-2249-BFD2-47018447548F}" type="pres">
      <dgm:prSet presAssocID="{A92850D4-EF1C-354B-8C3D-12FA574867BE}" presName="sibTrans" presStyleCnt="0"/>
      <dgm:spPr/>
    </dgm:pt>
    <dgm:pt modelId="{B22982FB-86D4-1C4D-A2AA-A365D5567E28}" type="pres">
      <dgm:prSet presAssocID="{C4AB2A80-20A7-774D-BBA6-B04B403DF610}" presName="textNode" presStyleLbl="node1" presStyleIdx="4" presStyleCnt="6" custLinFactX="-2357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1F91A-21F3-DB45-86BD-1630C696120C}" type="pres">
      <dgm:prSet presAssocID="{071A7F84-403E-6341-8CDF-C00B908D31B6}" presName="sibTrans" presStyleCnt="0"/>
      <dgm:spPr/>
    </dgm:pt>
    <dgm:pt modelId="{F1C1EEAA-8F86-2A4F-BFE0-4EDB7D44A8F8}" type="pres">
      <dgm:prSet presAssocID="{74D2117D-49DA-8E43-9382-A8B3B4473975}" presName="textNode" presStyleLbl="node1" presStyleIdx="5" presStyleCnt="6" custLinFactX="-3363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A017D-E1C5-442B-A929-D0E1764A117C}" type="presOf" srcId="{1DA5DAFA-1C6C-CE40-AEC9-3753BB9322E9}" destId="{729CB2AF-1E45-5A4B-B969-D0AE6F43CEE3}" srcOrd="0" destOrd="0" presId="urn:microsoft.com/office/officeart/2005/8/layout/hProcess9"/>
    <dgm:cxn modelId="{A8C396E2-5578-E74F-AB3F-1208D4F84B0D}" srcId="{9601A511-4F96-F147-9927-1A7B1E129205}" destId="{2C2EEAB1-8422-C042-A6E7-11FDDCD88DF5}" srcOrd="3" destOrd="0" parTransId="{155646F8-E5BB-AC4F-B1E7-F9EAF1EFE9F2}" sibTransId="{A92850D4-EF1C-354B-8C3D-12FA574867BE}"/>
    <dgm:cxn modelId="{2C5FABA6-1294-3446-B783-F9BFA9ED1D66}" srcId="{9601A511-4F96-F147-9927-1A7B1E129205}" destId="{74D2117D-49DA-8E43-9382-A8B3B4473975}" srcOrd="5" destOrd="0" parTransId="{252539A3-A7EA-7341-8F6A-7B07CEEED966}" sibTransId="{C2C87F60-FB38-6948-942E-83CBCF483678}"/>
    <dgm:cxn modelId="{FED915C5-C383-4482-AFAE-794A4A163A84}" type="presOf" srcId="{324E77D3-40B6-9546-9527-D216A425084B}" destId="{0DDBC724-1D38-1843-9929-B7F53AF59970}" srcOrd="0" destOrd="0" presId="urn:microsoft.com/office/officeart/2005/8/layout/hProcess9"/>
    <dgm:cxn modelId="{DF3AE133-2A85-2948-83BD-E0F7B1256F6F}" srcId="{9601A511-4F96-F147-9927-1A7B1E129205}" destId="{1DA5DAFA-1C6C-CE40-AEC9-3753BB9322E9}" srcOrd="2" destOrd="0" parTransId="{82D35FD3-6A1B-CD4E-AEB8-2BA38BEA50BE}" sibTransId="{A7DAF8F5-79D2-6245-B808-724EDC463AB6}"/>
    <dgm:cxn modelId="{373F0153-3D32-4765-853E-F12368A24781}" type="presOf" srcId="{74D2117D-49DA-8E43-9382-A8B3B4473975}" destId="{F1C1EEAA-8F86-2A4F-BFE0-4EDB7D44A8F8}" srcOrd="0" destOrd="0" presId="urn:microsoft.com/office/officeart/2005/8/layout/hProcess9"/>
    <dgm:cxn modelId="{97FE9897-EFCA-40FE-AF23-92A5725C42AE}" type="presOf" srcId="{2C2EEAB1-8422-C042-A6E7-11FDDCD88DF5}" destId="{B7943CFE-B428-2645-B69C-590D2BD29466}" srcOrd="0" destOrd="0" presId="urn:microsoft.com/office/officeart/2005/8/layout/hProcess9"/>
    <dgm:cxn modelId="{5CC8D120-8363-4D1F-AB03-9ED8AB92DECF}" type="presOf" srcId="{E8FABC6D-1199-0341-A57E-0411F75A54E3}" destId="{A1A3EB17-A161-AF47-A92D-E1676DAACA59}" srcOrd="0" destOrd="0" presId="urn:microsoft.com/office/officeart/2005/8/layout/hProcess9"/>
    <dgm:cxn modelId="{DDF7A062-3278-6049-82DF-F8566CDCCDCF}" srcId="{9601A511-4F96-F147-9927-1A7B1E129205}" destId="{C4AB2A80-20A7-774D-BBA6-B04B403DF610}" srcOrd="4" destOrd="0" parTransId="{0C7FE4E9-412D-4040-B360-0F05C7F88D0C}" sibTransId="{071A7F84-403E-6341-8CDF-C00B908D31B6}"/>
    <dgm:cxn modelId="{7F435AAC-E38B-404B-BB89-9B74A29DB22F}" type="presOf" srcId="{9601A511-4F96-F147-9927-1A7B1E129205}" destId="{E148D06F-2670-474D-8159-2C24A15F6027}" srcOrd="0" destOrd="0" presId="urn:microsoft.com/office/officeart/2005/8/layout/hProcess9"/>
    <dgm:cxn modelId="{DA1427AB-7928-F540-A2BC-FF7B8180F462}" srcId="{9601A511-4F96-F147-9927-1A7B1E129205}" destId="{324E77D3-40B6-9546-9527-D216A425084B}" srcOrd="0" destOrd="0" parTransId="{6BC06244-B415-C640-93B5-1EC687AD19CE}" sibTransId="{D7F2C209-ED34-164B-8699-3A43438AEF36}"/>
    <dgm:cxn modelId="{55A269A6-5123-4687-82D5-6144D23378E1}" type="presOf" srcId="{C4AB2A80-20A7-774D-BBA6-B04B403DF610}" destId="{B22982FB-86D4-1C4D-A2AA-A365D5567E28}" srcOrd="0" destOrd="0" presId="urn:microsoft.com/office/officeart/2005/8/layout/hProcess9"/>
    <dgm:cxn modelId="{985CD04A-F8C2-2442-A4F3-90036538FAEA}" srcId="{9601A511-4F96-F147-9927-1A7B1E129205}" destId="{E8FABC6D-1199-0341-A57E-0411F75A54E3}" srcOrd="1" destOrd="0" parTransId="{F91DBDEF-4956-BC4A-B778-53E8A63B6876}" sibTransId="{D24DB55D-C86B-8E4B-A7E5-64168DF3BB9F}"/>
    <dgm:cxn modelId="{166469F6-58F2-46BD-9220-4A724A7EE7FE}" type="presParOf" srcId="{E148D06F-2670-474D-8159-2C24A15F6027}" destId="{0DD0972D-5E14-7647-8E9E-CE9CE3E81494}" srcOrd="0" destOrd="0" presId="urn:microsoft.com/office/officeart/2005/8/layout/hProcess9"/>
    <dgm:cxn modelId="{579447BE-E904-4008-8718-51CA6E7AD3EE}" type="presParOf" srcId="{E148D06F-2670-474D-8159-2C24A15F6027}" destId="{E23A0A2C-F326-3E44-B7BE-4C42A3056BB8}" srcOrd="1" destOrd="0" presId="urn:microsoft.com/office/officeart/2005/8/layout/hProcess9"/>
    <dgm:cxn modelId="{3C40AA59-D8E7-49BE-8907-CAADA4B7C8C4}" type="presParOf" srcId="{E23A0A2C-F326-3E44-B7BE-4C42A3056BB8}" destId="{0DDBC724-1D38-1843-9929-B7F53AF59970}" srcOrd="0" destOrd="0" presId="urn:microsoft.com/office/officeart/2005/8/layout/hProcess9"/>
    <dgm:cxn modelId="{8ADC12B3-C647-43D6-B038-C3010AF6C240}" type="presParOf" srcId="{E23A0A2C-F326-3E44-B7BE-4C42A3056BB8}" destId="{DF4440F3-9B10-3C4C-B1E8-8B26E02B45EE}" srcOrd="1" destOrd="0" presId="urn:microsoft.com/office/officeart/2005/8/layout/hProcess9"/>
    <dgm:cxn modelId="{CB6ACEA3-7959-4355-B6DA-D94DA97420E3}" type="presParOf" srcId="{E23A0A2C-F326-3E44-B7BE-4C42A3056BB8}" destId="{A1A3EB17-A161-AF47-A92D-E1676DAACA59}" srcOrd="2" destOrd="0" presId="urn:microsoft.com/office/officeart/2005/8/layout/hProcess9"/>
    <dgm:cxn modelId="{510B45C9-41F9-43B1-A256-E549B1D51CBC}" type="presParOf" srcId="{E23A0A2C-F326-3E44-B7BE-4C42A3056BB8}" destId="{1B2A441D-6BE4-C645-ADD4-0B2CAFECE4F7}" srcOrd="3" destOrd="0" presId="urn:microsoft.com/office/officeart/2005/8/layout/hProcess9"/>
    <dgm:cxn modelId="{3AC56864-BE32-4BF1-99D7-40D468FDE5DB}" type="presParOf" srcId="{E23A0A2C-F326-3E44-B7BE-4C42A3056BB8}" destId="{729CB2AF-1E45-5A4B-B969-D0AE6F43CEE3}" srcOrd="4" destOrd="0" presId="urn:microsoft.com/office/officeart/2005/8/layout/hProcess9"/>
    <dgm:cxn modelId="{3DB2F7EF-41EE-4061-A862-908A150C52E2}" type="presParOf" srcId="{E23A0A2C-F326-3E44-B7BE-4C42A3056BB8}" destId="{2CF53364-F0C9-2C44-952F-34EE179846ED}" srcOrd="5" destOrd="0" presId="urn:microsoft.com/office/officeart/2005/8/layout/hProcess9"/>
    <dgm:cxn modelId="{552B268A-6B0F-43EC-B339-64748FF23BC4}" type="presParOf" srcId="{E23A0A2C-F326-3E44-B7BE-4C42A3056BB8}" destId="{B7943CFE-B428-2645-B69C-590D2BD29466}" srcOrd="6" destOrd="0" presId="urn:microsoft.com/office/officeart/2005/8/layout/hProcess9"/>
    <dgm:cxn modelId="{43FC178E-FD72-46CE-91D0-D0E4CE4556A5}" type="presParOf" srcId="{E23A0A2C-F326-3E44-B7BE-4C42A3056BB8}" destId="{4636D06D-6CAF-2249-BFD2-47018447548F}" srcOrd="7" destOrd="0" presId="urn:microsoft.com/office/officeart/2005/8/layout/hProcess9"/>
    <dgm:cxn modelId="{4C300DD0-B345-485E-864E-6AADA144BB20}" type="presParOf" srcId="{E23A0A2C-F326-3E44-B7BE-4C42A3056BB8}" destId="{B22982FB-86D4-1C4D-A2AA-A365D5567E28}" srcOrd="8" destOrd="0" presId="urn:microsoft.com/office/officeart/2005/8/layout/hProcess9"/>
    <dgm:cxn modelId="{5E1045A2-9A18-4028-8EE0-C400C980804E}" type="presParOf" srcId="{E23A0A2C-F326-3E44-B7BE-4C42A3056BB8}" destId="{C651F91A-21F3-DB45-86BD-1630C696120C}" srcOrd="9" destOrd="0" presId="urn:microsoft.com/office/officeart/2005/8/layout/hProcess9"/>
    <dgm:cxn modelId="{47409AA7-34BE-42FE-98FD-151723F37A72}" type="presParOf" srcId="{E23A0A2C-F326-3E44-B7BE-4C42A3056BB8}" destId="{F1C1EEAA-8F86-2A4F-BFE0-4EDB7D44A8F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85FD-92CF-C14C-8D27-90A804E0B8C2}">
      <dsp:nvSpPr>
        <dsp:cNvPr id="0" name=""/>
        <dsp:cNvSpPr/>
      </dsp:nvSpPr>
      <dsp:spPr>
        <a:xfrm>
          <a:off x="2122043" y="522589"/>
          <a:ext cx="3644013" cy="12655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0F8A2-D69D-2C47-84CA-8D2B9CE13DAC}">
      <dsp:nvSpPr>
        <dsp:cNvPr id="0" name=""/>
        <dsp:cNvSpPr/>
      </dsp:nvSpPr>
      <dsp:spPr>
        <a:xfrm>
          <a:off x="3596597" y="3799219"/>
          <a:ext cx="706204" cy="45197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94F1A0-941D-D342-A3BD-64C1DF1986E6}">
      <dsp:nvSpPr>
        <dsp:cNvPr id="0" name=""/>
        <dsp:cNvSpPr/>
      </dsp:nvSpPr>
      <dsp:spPr>
        <a:xfrm>
          <a:off x="2254809" y="3982990"/>
          <a:ext cx="3389780" cy="847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Productos</a:t>
          </a:r>
          <a:endParaRPr lang="en-US" sz="3000" kern="1200" dirty="0"/>
        </a:p>
      </dsp:txBody>
      <dsp:txXfrm>
        <a:off x="2254809" y="3982990"/>
        <a:ext cx="3389780" cy="847445"/>
      </dsp:txXfrm>
    </dsp:sp>
    <dsp:sp modelId="{1D1D7859-CC2A-734F-B7A5-EBD63BF1DBDA}">
      <dsp:nvSpPr>
        <dsp:cNvPr id="0" name=""/>
        <dsp:cNvSpPr/>
      </dsp:nvSpPr>
      <dsp:spPr>
        <a:xfrm>
          <a:off x="3376587" y="2030314"/>
          <a:ext cx="1693271" cy="145129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Elementos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activos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desconocidos</a:t>
          </a:r>
          <a:endParaRPr lang="en-US" sz="1600" b="1" kern="1200" dirty="0"/>
        </a:p>
      </dsp:txBody>
      <dsp:txXfrm>
        <a:off x="3624561" y="2242851"/>
        <a:ext cx="1197323" cy="1026218"/>
      </dsp:txXfrm>
    </dsp:sp>
    <dsp:sp modelId="{7756C58F-54AC-9B48-B693-46F4E2D022D3}">
      <dsp:nvSpPr>
        <dsp:cNvPr id="0" name=""/>
        <dsp:cNvSpPr/>
      </dsp:nvSpPr>
      <dsp:spPr>
        <a:xfrm>
          <a:off x="2020263" y="1088789"/>
          <a:ext cx="1961246" cy="167719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Elementos</a:t>
          </a:r>
          <a:r>
            <a:rPr lang="en-US" sz="1600" b="1" kern="1200" dirty="0" smtClean="0"/>
            <a:t> inter-</a:t>
          </a:r>
          <a:r>
            <a:rPr lang="en-US" sz="1600" b="1" kern="1200" dirty="0" err="1" smtClean="0"/>
            <a:t>relacionados</a:t>
          </a:r>
          <a:endParaRPr lang="en-US" sz="1600" b="1" kern="1200" dirty="0"/>
        </a:p>
      </dsp:txBody>
      <dsp:txXfrm>
        <a:off x="2307481" y="1334408"/>
        <a:ext cx="1386810" cy="1185953"/>
      </dsp:txXfrm>
    </dsp:sp>
    <dsp:sp modelId="{9537C5B9-8D8F-B642-9638-2282E0D8B0CF}">
      <dsp:nvSpPr>
        <dsp:cNvPr id="0" name=""/>
        <dsp:cNvSpPr/>
      </dsp:nvSpPr>
      <dsp:spPr>
        <a:xfrm>
          <a:off x="3499390" y="400754"/>
          <a:ext cx="1945801" cy="171935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Multiples </a:t>
          </a:r>
          <a:r>
            <a:rPr lang="en-US" sz="1600" b="1" kern="1200" dirty="0" err="1" smtClean="0"/>
            <a:t>componentes</a:t>
          </a:r>
          <a:endParaRPr lang="en-US" sz="1600" b="1" kern="1200" dirty="0"/>
        </a:p>
      </dsp:txBody>
      <dsp:txXfrm>
        <a:off x="3784346" y="652548"/>
        <a:ext cx="1375889" cy="1215767"/>
      </dsp:txXfrm>
    </dsp:sp>
    <dsp:sp modelId="{BB241D95-82D0-9C49-844B-23B7E6206042}">
      <dsp:nvSpPr>
        <dsp:cNvPr id="0" name=""/>
        <dsp:cNvSpPr/>
      </dsp:nvSpPr>
      <dsp:spPr>
        <a:xfrm>
          <a:off x="866166" y="-310728"/>
          <a:ext cx="5641797" cy="45197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972D-5E14-7647-8E9E-CE9CE3E81494}">
      <dsp:nvSpPr>
        <dsp:cNvPr id="0" name=""/>
        <dsp:cNvSpPr/>
      </dsp:nvSpPr>
      <dsp:spPr>
        <a:xfrm>
          <a:off x="0" y="0"/>
          <a:ext cx="8625181" cy="3670300"/>
        </a:xfrm>
        <a:prstGeom prst="rightArrow">
          <a:avLst/>
        </a:prstGeom>
        <a:solidFill>
          <a:schemeClr val="bg2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>
            <a:rot lat="0" lon="10800000" rev="0"/>
          </a:camera>
          <a:lightRig rig="threePt" dir="tl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DBC724-1D38-1843-9929-B7F53AF59970}">
      <dsp:nvSpPr>
        <dsp:cNvPr id="0" name=""/>
        <dsp:cNvSpPr/>
      </dsp:nvSpPr>
      <dsp:spPr>
        <a:xfrm>
          <a:off x="692854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Inputs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54469" y="1162705"/>
        <a:ext cx="1138961" cy="1344890"/>
      </dsp:txXfrm>
    </dsp:sp>
    <dsp:sp modelId="{A1A3EB17-A161-AF47-A92D-E1676DAACA59}">
      <dsp:nvSpPr>
        <dsp:cNvPr id="0" name=""/>
        <dsp:cNvSpPr/>
      </dsp:nvSpPr>
      <dsp:spPr>
        <a:xfrm>
          <a:off x="2035532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Activities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97147" y="1162705"/>
        <a:ext cx="1138961" cy="1344890"/>
      </dsp:txXfrm>
    </dsp:sp>
    <dsp:sp modelId="{729CB2AF-1E45-5A4B-B969-D0AE6F43CEE3}">
      <dsp:nvSpPr>
        <dsp:cNvPr id="0" name=""/>
        <dsp:cNvSpPr/>
      </dsp:nvSpPr>
      <dsp:spPr>
        <a:xfrm>
          <a:off x="3378222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Outputs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439837" y="1162705"/>
        <a:ext cx="1138961" cy="1344890"/>
      </dsp:txXfrm>
    </dsp:sp>
    <dsp:sp modelId="{B7943CFE-B428-2645-B69C-590D2BD29466}">
      <dsp:nvSpPr>
        <dsp:cNvPr id="0" name=""/>
        <dsp:cNvSpPr/>
      </dsp:nvSpPr>
      <dsp:spPr>
        <a:xfrm>
          <a:off x="4704162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Initial outcomes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765777" y="1162705"/>
        <a:ext cx="1138961" cy="1344890"/>
      </dsp:txXfrm>
    </dsp:sp>
    <dsp:sp modelId="{B22982FB-86D4-1C4D-A2AA-A365D5567E28}">
      <dsp:nvSpPr>
        <dsp:cNvPr id="0" name=""/>
        <dsp:cNvSpPr/>
      </dsp:nvSpPr>
      <dsp:spPr>
        <a:xfrm>
          <a:off x="6037039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Intermediate outcomes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098654" y="1162705"/>
        <a:ext cx="1138961" cy="1344890"/>
      </dsp:txXfrm>
    </dsp:sp>
    <dsp:sp modelId="{F1C1EEAA-8F86-2A4F-BFE0-4EDB7D44A8F8}">
      <dsp:nvSpPr>
        <dsp:cNvPr id="0" name=""/>
        <dsp:cNvSpPr/>
      </dsp:nvSpPr>
      <dsp:spPr>
        <a:xfrm>
          <a:off x="7362994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Long term outcomes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424609" y="1162705"/>
        <a:ext cx="1138961" cy="1344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972D-5E14-7647-8E9E-CE9CE3E81494}">
      <dsp:nvSpPr>
        <dsp:cNvPr id="0" name=""/>
        <dsp:cNvSpPr/>
      </dsp:nvSpPr>
      <dsp:spPr>
        <a:xfrm>
          <a:off x="0" y="0"/>
          <a:ext cx="8625181" cy="3670300"/>
        </a:xfrm>
        <a:prstGeom prst="rightArrow">
          <a:avLst/>
        </a:prstGeom>
        <a:solidFill>
          <a:schemeClr val="bg2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DBC724-1D38-1843-9929-B7F53AF59970}">
      <dsp:nvSpPr>
        <dsp:cNvPr id="0" name=""/>
        <dsp:cNvSpPr/>
      </dsp:nvSpPr>
      <dsp:spPr>
        <a:xfrm>
          <a:off x="105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Inputs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1720" y="1162705"/>
        <a:ext cx="1138961" cy="1344890"/>
      </dsp:txXfrm>
    </dsp:sp>
    <dsp:sp modelId="{A1A3EB17-A161-AF47-A92D-E1676DAACA59}">
      <dsp:nvSpPr>
        <dsp:cNvPr id="0" name=""/>
        <dsp:cNvSpPr/>
      </dsp:nvSpPr>
      <dsp:spPr>
        <a:xfrm>
          <a:off x="1342782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Activities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04397" y="1162705"/>
        <a:ext cx="1138961" cy="1344890"/>
      </dsp:txXfrm>
    </dsp:sp>
    <dsp:sp modelId="{729CB2AF-1E45-5A4B-B969-D0AE6F43CEE3}">
      <dsp:nvSpPr>
        <dsp:cNvPr id="0" name=""/>
        <dsp:cNvSpPr/>
      </dsp:nvSpPr>
      <dsp:spPr>
        <a:xfrm>
          <a:off x="2685476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Outputs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747091" y="1162705"/>
        <a:ext cx="1138961" cy="1344890"/>
      </dsp:txXfrm>
    </dsp:sp>
    <dsp:sp modelId="{B7943CFE-B428-2645-B69C-590D2BD29466}">
      <dsp:nvSpPr>
        <dsp:cNvPr id="0" name=""/>
        <dsp:cNvSpPr/>
      </dsp:nvSpPr>
      <dsp:spPr>
        <a:xfrm>
          <a:off x="4036812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Initial outcomes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098427" y="1162705"/>
        <a:ext cx="1138961" cy="1344890"/>
      </dsp:txXfrm>
    </dsp:sp>
    <dsp:sp modelId="{B22982FB-86D4-1C4D-A2AA-A365D5567E28}">
      <dsp:nvSpPr>
        <dsp:cNvPr id="0" name=""/>
        <dsp:cNvSpPr/>
      </dsp:nvSpPr>
      <dsp:spPr>
        <a:xfrm>
          <a:off x="5382392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Intermediate outcomes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444007" y="1162705"/>
        <a:ext cx="1138961" cy="1344890"/>
      </dsp:txXfrm>
    </dsp:sp>
    <dsp:sp modelId="{F1C1EEAA-8F86-2A4F-BFE0-4EDB7D44A8F8}">
      <dsp:nvSpPr>
        <dsp:cNvPr id="0" name=""/>
        <dsp:cNvSpPr/>
      </dsp:nvSpPr>
      <dsp:spPr>
        <a:xfrm>
          <a:off x="6727973" y="1101090"/>
          <a:ext cx="1262191" cy="1468120"/>
        </a:xfrm>
        <a:prstGeom prst="roundRect">
          <a:avLst/>
        </a:prstGeom>
        <a:solidFill>
          <a:schemeClr val="bg1"/>
        </a:solidFill>
        <a:ln w="19050" cmpd="sng">
          <a:solidFill>
            <a:schemeClr val="tx1"/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bliqueTopRight"/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Long term outcomes</a:t>
          </a:r>
          <a:endParaRPr lang="en-US" sz="1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789588" y="1162705"/>
        <a:ext cx="1138961" cy="1344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037AC-8F0B-43B6-A022-0CADA6093448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72184-C6F3-4662-AEB8-A3F1336BFA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78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Estímulos</a:t>
            </a:r>
            <a:r>
              <a:rPr lang="es-ES_tradnl" baseline="0" dirty="0" smtClean="0"/>
              <a:t> moleculares, endócrinos, encendido de genes.</a:t>
            </a:r>
          </a:p>
          <a:p>
            <a:r>
              <a:rPr lang="es-ES_tradnl" baseline="0" dirty="0" err="1" smtClean="0"/>
              <a:t>Lipoproteinlipasa</a:t>
            </a:r>
            <a:r>
              <a:rPr lang="es-ES_tradnl" baseline="0" dirty="0" smtClean="0"/>
              <a:t> muscular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2184-C6F3-4662-AEB8-A3F1336BFA2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62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El pensador de </a:t>
            </a:r>
            <a:r>
              <a:rPr lang="es-ES_tradnl" dirty="0" err="1" smtClean="0"/>
              <a:t>Rodín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2184-C6F3-4662-AEB8-A3F1336BFA2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38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ECR Ensayo Clínico </a:t>
            </a:r>
            <a:r>
              <a:rPr lang="es-ES_tradnl" dirty="0" err="1" smtClean="0"/>
              <a:t>Randomizado</a:t>
            </a:r>
            <a:r>
              <a:rPr lang="es-ES_tradnl" dirty="0" smtClean="0"/>
              <a:t>,</a:t>
            </a:r>
            <a:r>
              <a:rPr lang="es-ES_tradnl" baseline="0" dirty="0" smtClean="0"/>
              <a:t> permite dar causalidad al efecto buscado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2184-C6F3-4662-AEB8-A3F1336BFA2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18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NO es evaluar la condición</a:t>
            </a:r>
            <a:r>
              <a:rPr lang="es-ES_tradnl" baseline="0" dirty="0" smtClean="0"/>
              <a:t> física sino la gestión y los resultados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2184-C6F3-4662-AEB8-A3F1336BFA2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38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007B2DD-0028-4136-B120-6B0B3E4FE33B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A77A91-A1D8-4E65-A2E1-3409CBAC273A}" type="datetimeFigureOut">
              <a:rPr lang="es-ES" smtClean="0"/>
              <a:t>15/05/2015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epo/mmwr/preview/mmwrhtlm/rr4811a1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2636912"/>
            <a:ext cx="5832648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83568" y="1916832"/>
            <a:ext cx="3960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543800" cy="2593975"/>
          </a:xfrm>
        </p:spPr>
        <p:txBody>
          <a:bodyPr/>
          <a:lstStyle/>
          <a:p>
            <a:r>
              <a:rPr lang="es-ES" sz="6000" b="1" dirty="0" smtClean="0"/>
              <a:t>1ª Reunión </a:t>
            </a:r>
            <a:br>
              <a:rPr lang="es-ES" sz="6000" b="1" dirty="0" smtClean="0"/>
            </a:br>
            <a:r>
              <a:rPr lang="es-ES" sz="6000" b="1" dirty="0" smtClean="0"/>
              <a:t>Referentes de Actividad Física </a:t>
            </a:r>
            <a:br>
              <a:rPr lang="es-ES" sz="6000" b="1" dirty="0" smtClean="0"/>
            </a:br>
            <a:r>
              <a:rPr lang="es-ES" sz="6000" b="1" dirty="0" smtClean="0"/>
              <a:t>del país</a:t>
            </a:r>
            <a:endParaRPr lang="es-ES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79237" y="5157192"/>
            <a:ext cx="4428492" cy="1066800"/>
          </a:xfrm>
        </p:spPr>
        <p:txBody>
          <a:bodyPr>
            <a:noAutofit/>
          </a:bodyPr>
          <a:lstStyle/>
          <a:p>
            <a:pPr algn="r"/>
            <a:r>
              <a:rPr lang="es-ES_tradnl" b="1" dirty="0" smtClean="0">
                <a:solidFill>
                  <a:srgbClr val="7030A0"/>
                </a:solidFill>
              </a:rPr>
              <a:t>Dra. Cecilia del Campo</a:t>
            </a:r>
          </a:p>
          <a:p>
            <a:pPr algn="r"/>
            <a:r>
              <a:rPr lang="es-ES_tradnl" b="1" dirty="0" smtClean="0">
                <a:solidFill>
                  <a:srgbClr val="7030A0"/>
                </a:solidFill>
              </a:rPr>
              <a:t>Dr. Mateo Gamarra</a:t>
            </a:r>
          </a:p>
          <a:p>
            <a:pPr algn="r"/>
            <a:r>
              <a:rPr lang="es-ES_tradnl" b="1" dirty="0" smtClean="0">
                <a:solidFill>
                  <a:srgbClr val="7030A0"/>
                </a:solidFill>
              </a:rPr>
              <a:t>Actividad Física y Salud</a:t>
            </a:r>
          </a:p>
          <a:p>
            <a:pPr algn="r"/>
            <a:r>
              <a:rPr lang="es-ES_tradnl" b="1" dirty="0" smtClean="0">
                <a:solidFill>
                  <a:srgbClr val="7030A0"/>
                </a:solidFill>
              </a:rPr>
              <a:t>CHSCV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54794" y="466672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 de mayo de 2015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2" y="5487591"/>
            <a:ext cx="2874516" cy="13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Tipos de evaluación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Normativa</a:t>
            </a:r>
            <a:r>
              <a:rPr lang="es-ES_tradnl" dirty="0" smtClean="0"/>
              <a:t>: verificar cumplimiento de protocolos y normativas (gestores)</a:t>
            </a:r>
          </a:p>
          <a:p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Formativa</a:t>
            </a:r>
            <a:r>
              <a:rPr lang="es-ES_tradnl" dirty="0" smtClean="0"/>
              <a:t>: interviene en la cadena entre intervención y resultado. Actores que influyen en estructura, procesos, objetivos, contexto.</a:t>
            </a:r>
          </a:p>
          <a:p>
            <a:endParaRPr lang="es-ES_tradnl" dirty="0"/>
          </a:p>
          <a:p>
            <a:r>
              <a:rPr lang="es-ES_tradnl" dirty="0" smtClean="0"/>
              <a:t>LAS EVALUACIONES </a:t>
            </a:r>
            <a:r>
              <a:rPr lang="es-ES_tradnl" b="1" dirty="0" smtClean="0"/>
              <a:t>NO SON NEUTRAS</a:t>
            </a:r>
            <a:r>
              <a:rPr lang="es-ES_tradnl" dirty="0" smtClean="0"/>
              <a:t>, DEPENDEN DE UNA </a:t>
            </a:r>
            <a:r>
              <a:rPr lang="es-ES_tradnl" b="1" dirty="0" smtClean="0"/>
              <a:t>SUPUESTA NEUTRALIDAD TÉCNICA </a:t>
            </a:r>
            <a:r>
              <a:rPr lang="es-ES_tradnl" dirty="0" smtClean="0"/>
              <a:t>QUE A SU VEZ DEPENDE DE LA </a:t>
            </a:r>
            <a:r>
              <a:rPr lang="es-ES_tradnl" b="1" dirty="0" smtClean="0"/>
              <a:t>VISIÓN DEL MUNDO </a:t>
            </a:r>
            <a:r>
              <a:rPr lang="es-ES_tradnl" dirty="0" smtClean="0"/>
              <a:t>DE AQUELLOS QUE LA REALIZAN.</a:t>
            </a:r>
          </a:p>
          <a:p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1547664" y="5373216"/>
            <a:ext cx="3168352" cy="936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intencionalidad</a:t>
            </a:r>
            <a:endParaRPr lang="es-ES" sz="2400" b="1" dirty="0"/>
          </a:p>
        </p:txBody>
      </p:sp>
      <p:sp>
        <p:nvSpPr>
          <p:cNvPr id="5" name="4 Elipse"/>
          <p:cNvSpPr/>
          <p:nvPr/>
        </p:nvSpPr>
        <p:spPr>
          <a:xfrm>
            <a:off x="4283968" y="5373216"/>
            <a:ext cx="3456384" cy="101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direccionalidad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4981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Proyecto Pasos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s-ES_tradnl" dirty="0" smtClean="0"/>
              <a:t>Diagnóstico participativo (mapeo de activos)</a:t>
            </a:r>
          </a:p>
          <a:p>
            <a:pPr marL="571500" indent="-457200">
              <a:buFont typeface="+mj-lt"/>
              <a:buAutoNum type="arabicPeriod"/>
            </a:pPr>
            <a:r>
              <a:rPr lang="es-ES_tradnl" dirty="0" smtClean="0"/>
              <a:t>Identificación de actores sociales clave (mapeo de actores</a:t>
            </a:r>
            <a:r>
              <a:rPr lang="es-ES_tradnl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s-ES_tradnl" dirty="0"/>
              <a:t>Conformar </a:t>
            </a:r>
            <a:r>
              <a:rPr lang="es-ES_tradnl" dirty="0" smtClean="0"/>
              <a:t>alianzas</a:t>
            </a:r>
            <a:endParaRPr lang="es-ES_tradnl" dirty="0" smtClean="0"/>
          </a:p>
          <a:p>
            <a:pPr marL="571500" indent="-457200">
              <a:buFont typeface="+mj-lt"/>
              <a:buAutoNum type="arabicPeriod"/>
            </a:pPr>
            <a:r>
              <a:rPr lang="es-ES_tradnl" dirty="0" smtClean="0"/>
              <a:t>Planteo objetivo del programa o proyecto</a:t>
            </a:r>
          </a:p>
          <a:p>
            <a:pPr marL="571500" indent="-457200">
              <a:buFont typeface="+mj-lt"/>
              <a:buAutoNum type="arabicPeriod"/>
            </a:pPr>
            <a:r>
              <a:rPr lang="es-ES_tradnl" dirty="0" smtClean="0"/>
              <a:t>Establecer actividades o </a:t>
            </a:r>
            <a:r>
              <a:rPr lang="es-ES_tradnl" dirty="0" smtClean="0"/>
              <a:t>intervenciones</a:t>
            </a:r>
          </a:p>
          <a:p>
            <a:pPr marL="571500" indent="-457200">
              <a:buFont typeface="+mj-lt"/>
              <a:buAutoNum type="arabicPeriod"/>
            </a:pPr>
            <a:r>
              <a:rPr lang="es-ES_tradnl" dirty="0" smtClean="0"/>
              <a:t>Reúne evidencia (datos)</a:t>
            </a:r>
          </a:p>
          <a:p>
            <a:pPr marL="571500" indent="-457200">
              <a:buFont typeface="+mj-lt"/>
              <a:buAutoNum type="arabicPeriod"/>
            </a:pPr>
            <a:r>
              <a:rPr lang="es-ES_tradnl" dirty="0" smtClean="0"/>
              <a:t>Comparten lecciones aprendidas</a:t>
            </a:r>
            <a:endParaRPr lang="es-ES_tradnl" dirty="0" smtClean="0"/>
          </a:p>
          <a:p>
            <a:pPr marL="571500" indent="-457200">
              <a:buFont typeface="+mj-lt"/>
              <a:buAutoNum type="arabicPeriod"/>
            </a:pPr>
            <a:endParaRPr lang="es-ES_tradnl" dirty="0" smtClean="0"/>
          </a:p>
          <a:p>
            <a:pPr marL="571500" indent="-457200">
              <a:buFont typeface="+mj-lt"/>
              <a:buAutoNum type="arabicPeriod"/>
            </a:pPr>
            <a:endParaRPr lang="es-ES_tradnl" dirty="0" smtClean="0"/>
          </a:p>
          <a:p>
            <a:pPr marL="571500" indent="-457200">
              <a:buFont typeface="+mj-lt"/>
              <a:buAutoNum type="arabicPeriod"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403648" y="4892799"/>
            <a:ext cx="439248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En qué etapa se evalúa</a:t>
            </a:r>
            <a:r>
              <a:rPr lang="es-ES_tradnl" sz="3200" b="1" dirty="0" smtClean="0"/>
              <a:t>?</a:t>
            </a:r>
          </a:p>
          <a:p>
            <a:pPr algn="ctr"/>
            <a:r>
              <a:rPr lang="es-ES_tradnl" sz="2000" b="1" dirty="0" smtClean="0"/>
              <a:t>Involucrar a cada participante en cada paso sería inmanejable</a:t>
            </a:r>
            <a:endParaRPr lang="es-E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3506220"/>
            <a:ext cx="204835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Previa</a:t>
            </a:r>
          </a:p>
          <a:p>
            <a:pPr algn="ctr"/>
            <a:r>
              <a:rPr lang="es-ES_tradnl" dirty="0" smtClean="0"/>
              <a:t>Diseño de proyecto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686797" y="3506220"/>
            <a:ext cx="2200121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Durante</a:t>
            </a:r>
          </a:p>
          <a:p>
            <a:pPr algn="ctr"/>
            <a:r>
              <a:rPr lang="es-ES_tradnl" dirty="0" smtClean="0"/>
              <a:t>Ajuste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886918" y="3501008"/>
            <a:ext cx="2808312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Posterior</a:t>
            </a:r>
          </a:p>
          <a:p>
            <a:pPr algn="ctr"/>
            <a:r>
              <a:rPr lang="es-ES_tradnl" dirty="0" smtClean="0"/>
              <a:t>Resultados e impacto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V="1">
            <a:off x="323528" y="4545124"/>
            <a:ext cx="7371702" cy="3600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71789" y="4823439"/>
            <a:ext cx="176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Base de datos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465084" y="4802903"/>
            <a:ext cx="176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Intervención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006758" y="4782367"/>
            <a:ext cx="176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Evaluación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878508" y="4643844"/>
            <a:ext cx="176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Cambios post evaluación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98011" y="4646295"/>
            <a:ext cx="2041741" cy="1663025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465084" y="6021288"/>
            <a:ext cx="20349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Grupo Control</a:t>
            </a:r>
          </a:p>
          <a:p>
            <a:pPr algn="ctr"/>
            <a:r>
              <a:rPr lang="es-ES_tradnl" dirty="0" smtClean="0"/>
              <a:t>(ECR)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Evaluación de una intervención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Prospectiva, retrospectiva, en tiempo real.</a:t>
            </a:r>
          </a:p>
          <a:p>
            <a:r>
              <a:rPr lang="es-ES_tradnl" dirty="0" smtClean="0"/>
              <a:t>Depende de la intervención que evaluemos, la pregunta, la metodología, los indicadores</a:t>
            </a:r>
          </a:p>
          <a:p>
            <a:r>
              <a:rPr lang="es-ES_tradnl" dirty="0" smtClean="0"/>
              <a:t>Indicadores: (unidad que permite medir (</a:t>
            </a:r>
            <a:r>
              <a:rPr lang="es-ES_tradnl" dirty="0" err="1" smtClean="0"/>
              <a:t>cuanti</a:t>
            </a:r>
            <a:r>
              <a:rPr lang="es-ES_tradnl" dirty="0" smtClean="0"/>
              <a:t>) o verificar (</a:t>
            </a:r>
            <a:r>
              <a:rPr lang="es-ES_tradnl" dirty="0" err="1" smtClean="0"/>
              <a:t>cuali</a:t>
            </a:r>
            <a:r>
              <a:rPr lang="es-ES_tradnl" dirty="0" smtClean="0"/>
              <a:t>) si la intervención tuvo cambios previstos.</a:t>
            </a:r>
          </a:p>
          <a:p>
            <a:endParaRPr lang="es-ES_tradnl" dirty="0" smtClean="0"/>
          </a:p>
          <a:p>
            <a:pPr marL="114300" indent="0">
              <a:buNone/>
            </a:pPr>
            <a:r>
              <a:rPr lang="es-ES_tradnl" b="1" dirty="0" smtClean="0"/>
              <a:t>Niveles de indicadores: </a:t>
            </a:r>
          </a:p>
          <a:p>
            <a:r>
              <a:rPr lang="es-ES_tradnl" dirty="0" smtClean="0"/>
              <a:t>Impacto (largo Plazo)</a:t>
            </a:r>
          </a:p>
          <a:p>
            <a:r>
              <a:rPr lang="es-ES_tradnl" dirty="0" smtClean="0"/>
              <a:t>Efecto: mediano y corto plazo</a:t>
            </a:r>
          </a:p>
          <a:p>
            <a:r>
              <a:rPr lang="es-ES_tradnl" dirty="0" smtClean="0"/>
              <a:t>Satisfacción: percepción del usuario</a:t>
            </a:r>
          </a:p>
          <a:p>
            <a:r>
              <a:rPr lang="es-ES_tradnl" dirty="0" smtClean="0"/>
              <a:t>Proceso: cumplimiento de las actividades e hitos.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12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Pre-post</a:t>
            </a:r>
          </a:p>
          <a:p>
            <a:r>
              <a:rPr lang="es-ES_tradnl" dirty="0" smtClean="0"/>
              <a:t>Se puede evaluar efectividad de la intervención con causalidad.</a:t>
            </a:r>
          </a:p>
          <a:p>
            <a:r>
              <a:rPr lang="es-ES_tradnl" dirty="0" smtClean="0"/>
              <a:t>Evaluación transversal, se puede evaluar asociación de intervención y resultados (aso positiva o negativa)</a:t>
            </a:r>
          </a:p>
          <a:p>
            <a:r>
              <a:rPr lang="es-ES_tradnl" dirty="0" smtClean="0"/>
              <a:t>Retrospectiva: se puede evaluar asociación de intervención (en algunos casos causalidad)</a:t>
            </a:r>
          </a:p>
          <a:p>
            <a:endParaRPr lang="es-ES_tradnl" dirty="0"/>
          </a:p>
          <a:p>
            <a:r>
              <a:rPr lang="es-ES_tradnl" dirty="0" smtClean="0"/>
              <a:t>Las intervenciones se deben evaluar a los meses y al año para obtener resultados de corto y mediano plazo y luego de 3 a 5 años para efectos a largo plazo. 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sz="2600" b="1" dirty="0" smtClean="0">
                <a:solidFill>
                  <a:schemeClr val="accent1">
                    <a:lumMod val="50000"/>
                  </a:schemeClr>
                </a:solidFill>
              </a:rPr>
              <a:t>Depende de las variables a evaluar </a:t>
            </a:r>
            <a:endParaRPr lang="es-ES_tradnl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Informativo (características de las variables)</a:t>
            </a:r>
          </a:p>
          <a:p>
            <a:pPr lvl="1"/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Sociales o comportamiento (estilo de vida)</a:t>
            </a:r>
          </a:p>
          <a:p>
            <a:pPr lvl="1"/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Ambientales y de políticas (cambio urbano)</a:t>
            </a:r>
            <a:endParaRPr lang="es-ES_tradnl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Evaluación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2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vs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971600" y="1961496"/>
            <a:ext cx="30963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Condición física</a:t>
            </a:r>
            <a:endParaRPr lang="es-ES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44008" y="1946890"/>
            <a:ext cx="3096344" cy="64807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Gestión y resultados</a:t>
            </a:r>
            <a:endParaRPr lang="es-ES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215516" y="3356992"/>
            <a:ext cx="30963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Buen nivel de oferta</a:t>
            </a:r>
            <a:endParaRPr lang="es-ES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1559802" y="4839693"/>
            <a:ext cx="30963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Cobertura</a:t>
            </a:r>
            <a:endParaRPr lang="es-ES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3913116" y="3356992"/>
            <a:ext cx="3096344" cy="64807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Nivel de uso</a:t>
            </a:r>
            <a:endParaRPr lang="es-ES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220072" y="4839693"/>
            <a:ext cx="3096344" cy="64807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Impacto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732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Pasos de la evaluación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Revisión bib</a:t>
            </a:r>
            <a:r>
              <a:rPr lang="es-ES_tradnl" dirty="0" smtClean="0"/>
              <a:t>liográfica y conocimiento del contexto (histórico y cultural)</a:t>
            </a:r>
            <a:endParaRPr lang="es-ES_tradnl" dirty="0" smtClean="0"/>
          </a:p>
          <a:p>
            <a:r>
              <a:rPr lang="es-ES_tradnl" dirty="0" smtClean="0"/>
              <a:t>Determinar </a:t>
            </a:r>
            <a:r>
              <a:rPr lang="es-ES_tradnl" dirty="0" smtClean="0"/>
              <a:t>objetivos (explícitos e implícitos o intangibles)</a:t>
            </a:r>
          </a:p>
          <a:p>
            <a:r>
              <a:rPr lang="es-ES_tradnl" dirty="0" err="1" smtClean="0"/>
              <a:t>Operacionalizar</a:t>
            </a:r>
            <a:r>
              <a:rPr lang="es-ES_tradnl" dirty="0" smtClean="0"/>
              <a:t> los objetivos (transformarlos en indicadores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Definir Marco lógico (insumos, </a:t>
            </a:r>
            <a:r>
              <a:rPr lang="es-ES_tradnl" dirty="0" err="1" smtClean="0"/>
              <a:t>activ</a:t>
            </a:r>
            <a:r>
              <a:rPr lang="es-ES_tradnl" dirty="0" smtClean="0"/>
              <a:t>, productos, resultados, impacto)</a:t>
            </a:r>
            <a:endParaRPr lang="es-ES_tradnl" dirty="0" smtClean="0"/>
          </a:p>
          <a:p>
            <a:r>
              <a:rPr lang="es-ES_tradnl" dirty="0" smtClean="0"/>
              <a:t>Medir con hechos reales</a:t>
            </a:r>
          </a:p>
          <a:p>
            <a:r>
              <a:rPr lang="es-ES_tradnl" dirty="0" smtClean="0"/>
              <a:t>Comparar con objetivos</a:t>
            </a:r>
          </a:p>
          <a:p>
            <a:r>
              <a:rPr lang="es-ES_tradnl" dirty="0" smtClean="0"/>
              <a:t>Balance global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83568" y="5485887"/>
            <a:ext cx="39604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A cada objetivo le corresponde un resultado (cumplimiento)</a:t>
            </a:r>
            <a:endParaRPr lang="es-E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19359"/>
            <a:ext cx="1764196" cy="26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4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66" y="692696"/>
            <a:ext cx="5256584" cy="600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5004048" y="2780928"/>
            <a:ext cx="1080120" cy="681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Milagro ocurre</a:t>
            </a:r>
            <a:endParaRPr lang="es-ES" sz="1400" dirty="0"/>
          </a:p>
        </p:txBody>
      </p:sp>
      <p:sp>
        <p:nvSpPr>
          <p:cNvPr id="6" name="5 Forma libre"/>
          <p:cNvSpPr/>
          <p:nvPr/>
        </p:nvSpPr>
        <p:spPr>
          <a:xfrm rot="19303236">
            <a:off x="5975625" y="2482797"/>
            <a:ext cx="678821" cy="582581"/>
          </a:xfrm>
          <a:custGeom>
            <a:avLst/>
            <a:gdLst>
              <a:gd name="connsiteX0" fmla="*/ 0 w 606586"/>
              <a:gd name="connsiteY0" fmla="*/ 103239 h 604684"/>
              <a:gd name="connsiteX1" fmla="*/ 294967 w 606586"/>
              <a:gd name="connsiteY1" fmla="*/ 0 h 604684"/>
              <a:gd name="connsiteX2" fmla="*/ 294967 w 606586"/>
              <a:gd name="connsiteY2" fmla="*/ 0 h 604684"/>
              <a:gd name="connsiteX3" fmla="*/ 560438 w 606586"/>
              <a:gd name="connsiteY3" fmla="*/ 162233 h 604684"/>
              <a:gd name="connsiteX4" fmla="*/ 604683 w 606586"/>
              <a:gd name="connsiteY4" fmla="*/ 604684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86" h="604684">
                <a:moveTo>
                  <a:pt x="0" y="103239"/>
                </a:moveTo>
                <a:lnTo>
                  <a:pt x="294967" y="0"/>
                </a:lnTo>
                <a:lnTo>
                  <a:pt x="294967" y="0"/>
                </a:lnTo>
                <a:cubicBezTo>
                  <a:pt x="339212" y="27039"/>
                  <a:pt x="508819" y="61452"/>
                  <a:pt x="560438" y="162233"/>
                </a:cubicBezTo>
                <a:cubicBezTo>
                  <a:pt x="612057" y="263014"/>
                  <a:pt x="608370" y="433849"/>
                  <a:pt x="604683" y="60468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orma libre"/>
          <p:cNvSpPr/>
          <p:nvPr/>
        </p:nvSpPr>
        <p:spPr>
          <a:xfrm>
            <a:off x="5048865" y="2335161"/>
            <a:ext cx="606586" cy="604684"/>
          </a:xfrm>
          <a:custGeom>
            <a:avLst/>
            <a:gdLst>
              <a:gd name="connsiteX0" fmla="*/ 0 w 606586"/>
              <a:gd name="connsiteY0" fmla="*/ 103239 h 604684"/>
              <a:gd name="connsiteX1" fmla="*/ 294967 w 606586"/>
              <a:gd name="connsiteY1" fmla="*/ 0 h 604684"/>
              <a:gd name="connsiteX2" fmla="*/ 294967 w 606586"/>
              <a:gd name="connsiteY2" fmla="*/ 0 h 604684"/>
              <a:gd name="connsiteX3" fmla="*/ 560438 w 606586"/>
              <a:gd name="connsiteY3" fmla="*/ 162233 h 604684"/>
              <a:gd name="connsiteX4" fmla="*/ 604683 w 606586"/>
              <a:gd name="connsiteY4" fmla="*/ 604684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86" h="604684">
                <a:moveTo>
                  <a:pt x="0" y="103239"/>
                </a:moveTo>
                <a:lnTo>
                  <a:pt x="294967" y="0"/>
                </a:lnTo>
                <a:lnTo>
                  <a:pt x="294967" y="0"/>
                </a:lnTo>
                <a:cubicBezTo>
                  <a:pt x="339212" y="27039"/>
                  <a:pt x="508819" y="61452"/>
                  <a:pt x="560438" y="162233"/>
                </a:cubicBezTo>
                <a:cubicBezTo>
                  <a:pt x="612057" y="263014"/>
                  <a:pt x="608370" y="433849"/>
                  <a:pt x="604683" y="60468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471838" y="5733256"/>
            <a:ext cx="57606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CREO QUE DEBERÍA SER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MÁS ESPECÍFICO EN EL PASO 2</a:t>
            </a:r>
            <a:endParaRPr lang="es-E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Marco Conceptual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AF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6200" y="2209800"/>
            <a:ext cx="16764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4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pitchFamily="-83" charset="0"/>
              </a:rPr>
              <a:t>Interventions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7600" y="2362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2057400"/>
            <a:ext cx="1524000" cy="1676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40000"/>
              </a:spcBef>
            </a:pPr>
            <a:r>
              <a:rPr lang="en-US" sz="1600" b="1">
                <a:solidFill>
                  <a:schemeClr val="bg1"/>
                </a:solidFill>
                <a:latin typeface="Arial" pitchFamily="-83" charset="0"/>
              </a:rPr>
              <a:t>Modifiable </a:t>
            </a:r>
          </a:p>
          <a:p>
            <a:pPr algn="ctr">
              <a:spcBef>
                <a:spcPct val="40000"/>
              </a:spcBef>
            </a:pPr>
            <a:r>
              <a:rPr lang="en-US" sz="1600" b="1">
                <a:solidFill>
                  <a:schemeClr val="bg1"/>
                </a:solidFill>
                <a:latin typeface="Arial" pitchFamily="-83" charset="0"/>
              </a:rPr>
              <a:t>Determinants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38600" y="1676400"/>
            <a:ext cx="1411288" cy="243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40000"/>
              </a:spcBef>
            </a:pPr>
            <a:r>
              <a:rPr lang="en-US" sz="1600" b="1">
                <a:solidFill>
                  <a:schemeClr val="bg1"/>
                </a:solidFill>
                <a:latin typeface="Arial" pitchFamily="-83" charset="0"/>
              </a:rPr>
              <a:t>Behavioral </a:t>
            </a:r>
          </a:p>
          <a:p>
            <a:pPr algn="ctr">
              <a:spcBef>
                <a:spcPct val="40000"/>
              </a:spcBef>
            </a:pPr>
            <a:r>
              <a:rPr lang="en-US" sz="1600" b="1">
                <a:solidFill>
                  <a:schemeClr val="bg1"/>
                </a:solidFill>
                <a:latin typeface="Arial" pitchFamily="-83" charset="0"/>
              </a:rPr>
              <a:t>Outcomes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67400" y="2057400"/>
            <a:ext cx="1600200" cy="1676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40000"/>
              </a:spcBef>
            </a:pPr>
            <a:r>
              <a:rPr lang="en-US" sz="1600" b="1">
                <a:solidFill>
                  <a:schemeClr val="bg1"/>
                </a:solidFill>
                <a:latin typeface="Arial" pitchFamily="-83" charset="0"/>
              </a:rPr>
              <a:t>Intermediate </a:t>
            </a:r>
          </a:p>
          <a:p>
            <a:pPr algn="ctr">
              <a:spcBef>
                <a:spcPct val="40000"/>
              </a:spcBef>
            </a:pPr>
            <a:r>
              <a:rPr lang="en-US" sz="1600" b="1">
                <a:solidFill>
                  <a:schemeClr val="bg1"/>
                </a:solidFill>
                <a:latin typeface="Arial" pitchFamily="-83" charset="0"/>
              </a:rPr>
              <a:t>Physiological </a:t>
            </a:r>
          </a:p>
          <a:p>
            <a:pPr algn="ctr">
              <a:spcBef>
                <a:spcPct val="40000"/>
              </a:spcBef>
            </a:pPr>
            <a:r>
              <a:rPr lang="en-US" sz="1600" b="1">
                <a:solidFill>
                  <a:schemeClr val="bg1"/>
                </a:solidFill>
                <a:latin typeface="Arial" pitchFamily="-83" charset="0"/>
              </a:rPr>
              <a:t>Outcomes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772400" y="2057400"/>
            <a:ext cx="1295400" cy="1676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40000"/>
              </a:spcBef>
            </a:pPr>
            <a:r>
              <a:rPr lang="en-US" sz="1600" b="1">
                <a:solidFill>
                  <a:schemeClr val="bg1"/>
                </a:solidFill>
                <a:latin typeface="Arial" pitchFamily="-83" charset="0"/>
              </a:rPr>
              <a:t>Health </a:t>
            </a:r>
          </a:p>
          <a:p>
            <a:pPr algn="ctr">
              <a:spcBef>
                <a:spcPct val="40000"/>
              </a:spcBef>
            </a:pPr>
            <a:r>
              <a:rPr lang="en-US" sz="1600" b="1">
                <a:solidFill>
                  <a:schemeClr val="bg1"/>
                </a:solidFill>
                <a:latin typeface="Arial" pitchFamily="-83" charset="0"/>
              </a:rPr>
              <a:t>Outcomes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752600" y="2844800"/>
            <a:ext cx="381000" cy="0"/>
          </a:xfrm>
          <a:prstGeom prst="line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657600" y="2857500"/>
            <a:ext cx="381000" cy="0"/>
          </a:xfrm>
          <a:prstGeom prst="line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486400" y="2857500"/>
            <a:ext cx="381000" cy="0"/>
          </a:xfrm>
          <a:prstGeom prst="line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467600" y="2857500"/>
            <a:ext cx="304800" cy="0"/>
          </a:xfrm>
          <a:prstGeom prst="line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572000"/>
            <a:ext cx="1905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-83" charset="0"/>
              </a:rPr>
              <a:t>Mass Media Campaigns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-83" charset="0"/>
              </a:rPr>
              <a:t>Creation of  or enhanced access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81200" y="4556125"/>
            <a:ext cx="1676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-83" charset="0"/>
              </a:rPr>
              <a:t>Knowledge, attitudes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-83" charset="0"/>
              </a:rPr>
              <a:t>Increased access to fitness facilities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62400" y="4572000"/>
            <a:ext cx="152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-83" charset="0"/>
              </a:rPr>
              <a:t>Increased dose of PA (duration, frequency, intensity) 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791200" y="4572000"/>
            <a:ext cx="167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-83" charset="0"/>
              </a:rPr>
              <a:t>Aerobic capacity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-83" charset="0"/>
              </a:rPr>
              <a:t>Muscular endurance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-83" charset="0"/>
              </a:rPr>
              <a:t>Adiposity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620000" y="45720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-83" charset="0"/>
              </a:rPr>
              <a:t>Morbidity</a:t>
            </a:r>
          </a:p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-83" charset="0"/>
              </a:rPr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val="32400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Complejidad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4263" r="4486" b="17429"/>
          <a:stretch/>
        </p:blipFill>
        <p:spPr bwMode="auto">
          <a:xfrm>
            <a:off x="971600" y="1628800"/>
            <a:ext cx="4232787" cy="384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Recomendaciones de AF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OMS 2011</a:t>
            </a:r>
          </a:p>
          <a:p>
            <a:r>
              <a:rPr lang="es-ES_tradnl" dirty="0" smtClean="0"/>
              <a:t>CDC NIH, 2010</a:t>
            </a:r>
          </a:p>
          <a:p>
            <a:endParaRPr lang="es-ES_tradnl" dirty="0"/>
          </a:p>
          <a:p>
            <a:r>
              <a:rPr lang="es-ES_tradnl" dirty="0" smtClean="0"/>
              <a:t>Adultos: </a:t>
            </a:r>
            <a:r>
              <a:rPr lang="es-ES_tradnl" b="1" dirty="0" smtClean="0"/>
              <a:t>150 min </a:t>
            </a:r>
            <a:r>
              <a:rPr lang="es-ES_tradnl" dirty="0" smtClean="0"/>
              <a:t>de AF moderada aeróbica </a:t>
            </a:r>
            <a:r>
              <a:rPr lang="es-ES_tradnl" b="1" dirty="0" smtClean="0"/>
              <a:t>por semana </a:t>
            </a:r>
            <a:r>
              <a:rPr lang="es-ES_tradnl" dirty="0" smtClean="0"/>
              <a:t>(10 min) o 75 min vigorosa.</a:t>
            </a:r>
          </a:p>
          <a:p>
            <a:r>
              <a:rPr lang="es-ES_tradnl" dirty="0" smtClean="0"/>
              <a:t>Niños: </a:t>
            </a:r>
            <a:r>
              <a:rPr lang="es-ES_tradnl" b="1" dirty="0" smtClean="0"/>
              <a:t>1 hora </a:t>
            </a:r>
            <a:r>
              <a:rPr lang="es-ES_tradnl" dirty="0" smtClean="0"/>
              <a:t>moderado a intenso por </a:t>
            </a:r>
            <a:r>
              <a:rPr lang="es-ES_tradnl" b="1" dirty="0" smtClean="0"/>
              <a:t>día</a:t>
            </a:r>
          </a:p>
          <a:p>
            <a:endParaRPr lang="es-ES_tradnl" b="1" dirty="0"/>
          </a:p>
          <a:p>
            <a:r>
              <a:rPr lang="es-ES_tradnl" b="1" dirty="0" smtClean="0"/>
              <a:t>AF Leve, </a:t>
            </a:r>
            <a:r>
              <a:rPr lang="es-ES_tradnl" b="1" dirty="0" err="1" smtClean="0"/>
              <a:t>lifestyle</a:t>
            </a:r>
            <a:r>
              <a:rPr lang="es-ES_tradnl" b="1" dirty="0" smtClean="0"/>
              <a:t>, moderada, vigorosa, muy vigorosa</a:t>
            </a:r>
          </a:p>
          <a:p>
            <a:endParaRPr lang="es-ES_tradnl" b="1" dirty="0"/>
          </a:p>
          <a:p>
            <a:endParaRPr lang="es-ES_tradnl" b="1" dirty="0" smtClean="0"/>
          </a:p>
          <a:p>
            <a:endParaRPr lang="es-ES_tradnl" b="1" dirty="0" smtClean="0"/>
          </a:p>
          <a:p>
            <a:r>
              <a:rPr lang="es-ES_tradnl" b="1" dirty="0" smtClean="0"/>
              <a:t>Dominios: hogar, trabajo, ocio, transporte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1158280" y="4851040"/>
            <a:ext cx="6798096" cy="738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MET:  leve (&lt;1,5), </a:t>
            </a:r>
            <a:r>
              <a:rPr lang="es-ES_tradnl" dirty="0" err="1" smtClean="0"/>
              <a:t>lifestyle</a:t>
            </a:r>
            <a:r>
              <a:rPr lang="es-ES_tradnl" dirty="0" smtClean="0"/>
              <a:t> (1,5-3), moderado (3-6), vigorosa (7-10), muy vigorosa (&gt;10)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07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14256"/>
            <a:ext cx="8913813" cy="914400"/>
          </a:xfrm>
        </p:spPr>
        <p:txBody>
          <a:bodyPr/>
          <a:lstStyle/>
          <a:p>
            <a:r>
              <a:rPr lang="en-US" dirty="0" err="1" smtClean="0"/>
              <a:t>Complejidad</a:t>
            </a:r>
            <a:r>
              <a:rPr lang="en-US" dirty="0" smtClean="0"/>
              <a:t> de </a:t>
            </a:r>
            <a:r>
              <a:rPr lang="en-US" dirty="0" err="1" smtClean="0"/>
              <a:t>intervenciones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284886"/>
              </p:ext>
            </p:extLst>
          </p:nvPr>
        </p:nvGraphicFramePr>
        <p:xfrm>
          <a:off x="825501" y="1873156"/>
          <a:ext cx="7899400" cy="451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6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Quiénes participan en la evaluación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873717" cy="32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5445224"/>
            <a:ext cx="7488832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Todos los actores clave: identifican contexto, mejor metodología, barreras culturales, referentes clave, oportunidades, </a:t>
            </a:r>
            <a:r>
              <a:rPr lang="es-ES_tradnl" sz="2400" b="1" dirty="0" err="1" smtClean="0"/>
              <a:t>etc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172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Actores clave: cómo participa cada uno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Ejecutantes: operativos</a:t>
            </a:r>
          </a:p>
          <a:p>
            <a:r>
              <a:rPr lang="es-ES_tradnl" dirty="0" smtClean="0"/>
              <a:t>Socios: apoyan activamente (inversionistas)</a:t>
            </a:r>
          </a:p>
          <a:p>
            <a:r>
              <a:rPr lang="es-ES_tradnl" dirty="0" smtClean="0"/>
              <a:t>Integrantes: reciben o se ven afectados por el programa</a:t>
            </a:r>
          </a:p>
          <a:p>
            <a:r>
              <a:rPr lang="es-ES_tradnl" dirty="0" smtClean="0"/>
              <a:t>Tomadores de decisiones: deciden de objetivos y resultados esperados (magnitud de intervención)</a:t>
            </a:r>
          </a:p>
          <a:p>
            <a:pPr marL="114300" indent="0">
              <a:buNone/>
            </a:pPr>
            <a:endParaRPr lang="es-ES_tradnl" dirty="0" smtClean="0"/>
          </a:p>
          <a:p>
            <a:r>
              <a:rPr lang="es-ES_tradnl" dirty="0" smtClean="0"/>
              <a:t>Pensar en distintos </a:t>
            </a:r>
            <a:r>
              <a:rPr lang="es-ES_tradnl" b="1" dirty="0" smtClean="0"/>
              <a:t>sectores </a:t>
            </a:r>
            <a:r>
              <a:rPr lang="es-ES_tradnl" dirty="0" smtClean="0"/>
              <a:t>(Estado, sociedad civil, privado), cuáles son sus </a:t>
            </a:r>
            <a:r>
              <a:rPr lang="es-ES_tradnl" b="1" dirty="0" smtClean="0"/>
              <a:t>roles esenciales </a:t>
            </a:r>
            <a:r>
              <a:rPr lang="es-ES_tradnl" dirty="0" smtClean="0"/>
              <a:t>y su </a:t>
            </a:r>
            <a:r>
              <a:rPr lang="es-ES_tradnl" b="1" dirty="0" smtClean="0"/>
              <a:t>atributo </a:t>
            </a:r>
            <a:r>
              <a:rPr lang="es-ES_tradnl" dirty="0" smtClean="0"/>
              <a:t>para el proyecto. </a:t>
            </a:r>
          </a:p>
          <a:p>
            <a:pPr marL="114300" indent="0">
              <a:buNone/>
            </a:pPr>
            <a:r>
              <a:rPr lang="es-ES_tradnl" dirty="0" smtClean="0"/>
              <a:t>Ejemplo: </a:t>
            </a:r>
          </a:p>
          <a:p>
            <a:r>
              <a:rPr lang="es-ES_tradnl" dirty="0" smtClean="0"/>
              <a:t>Estado; autoridad para ejercer poder por leyes, implementar políticas públicas, regular y legislar; garantiza efectividad de derechos y deberes, proporciona legitimidad y estabilidad.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59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Incluir diferentes sectores interesados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Comunidad</a:t>
            </a:r>
          </a:p>
          <a:p>
            <a:r>
              <a:rPr lang="es-ES_tradnl" dirty="0" smtClean="0"/>
              <a:t>Gobierno</a:t>
            </a:r>
          </a:p>
          <a:p>
            <a:r>
              <a:rPr lang="es-ES_tradnl" dirty="0" smtClean="0"/>
              <a:t>Salud</a:t>
            </a:r>
          </a:p>
          <a:p>
            <a:r>
              <a:rPr lang="es-ES_tradnl" dirty="0" smtClean="0"/>
              <a:t>Educación</a:t>
            </a:r>
          </a:p>
          <a:p>
            <a:r>
              <a:rPr lang="es-ES_tradnl" dirty="0" smtClean="0"/>
              <a:t>Transporte</a:t>
            </a:r>
          </a:p>
          <a:p>
            <a:r>
              <a:rPr lang="es-ES_tradnl" dirty="0" smtClean="0"/>
              <a:t>Desarrollo ambiental</a:t>
            </a:r>
          </a:p>
          <a:p>
            <a:r>
              <a:rPr lang="es-ES_tradnl" dirty="0" smtClean="0"/>
              <a:t>Comercial</a:t>
            </a:r>
          </a:p>
          <a:p>
            <a:r>
              <a:rPr lang="es-ES_tradnl" dirty="0" smtClean="0"/>
              <a:t>Medios de Comunicación</a:t>
            </a:r>
          </a:p>
          <a:p>
            <a:r>
              <a:rPr lang="es-ES_tradnl" dirty="0" smtClean="0"/>
              <a:t>Recreación</a:t>
            </a:r>
          </a:p>
          <a:p>
            <a:r>
              <a:rPr lang="es-ES_tradnl" dirty="0" smtClean="0"/>
              <a:t>Religioso</a:t>
            </a:r>
          </a:p>
          <a:p>
            <a:r>
              <a:rPr lang="es-ES_tradnl" dirty="0" smtClean="0"/>
              <a:t>Voluntariados y ONG</a:t>
            </a:r>
          </a:p>
          <a:p>
            <a:endParaRPr lang="es-ES" dirty="0"/>
          </a:p>
        </p:txBody>
      </p:sp>
      <p:sp>
        <p:nvSpPr>
          <p:cNvPr id="4" name="3 Cerrar llave"/>
          <p:cNvSpPr/>
          <p:nvPr/>
        </p:nvSpPr>
        <p:spPr>
          <a:xfrm>
            <a:off x="3995936" y="1844824"/>
            <a:ext cx="864096" cy="41044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220072" y="2636912"/>
            <a:ext cx="3240360" cy="25922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/>
              <a:t>Tipo de socios</a:t>
            </a:r>
          </a:p>
          <a:p>
            <a:r>
              <a:rPr lang="es-ES_tradnl" dirty="0" smtClean="0"/>
              <a:t>Cómo se afectan o afectan el programa</a:t>
            </a:r>
          </a:p>
          <a:p>
            <a:r>
              <a:rPr lang="es-ES_tradnl" dirty="0" smtClean="0"/>
              <a:t>Toman decisiones</a:t>
            </a:r>
          </a:p>
          <a:p>
            <a:r>
              <a:rPr lang="es-ES_tradnl" dirty="0" smtClean="0"/>
              <a:t>Participan de evaluación</a:t>
            </a:r>
          </a:p>
          <a:p>
            <a:r>
              <a:rPr lang="es-ES_tradnl" dirty="0" smtClean="0"/>
              <a:t>Usan resultados de evaluación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82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332656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Lógico</a:t>
            </a:r>
            <a:endParaRPr lang="en-US" dirty="0"/>
          </a:p>
        </p:txBody>
      </p:sp>
      <p:sp>
        <p:nvSpPr>
          <p:cNvPr id="8" name="Vertical Text Placeholder 7"/>
          <p:cNvSpPr>
            <a:spLocks noGrp="1"/>
          </p:cNvSpPr>
          <p:nvPr>
            <p:ph type="subTitle" idx="4294967295"/>
          </p:nvPr>
        </p:nvSpPr>
        <p:spPr>
          <a:xfrm>
            <a:off x="323528" y="3573016"/>
            <a:ext cx="8001000" cy="38227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Herramienta</a:t>
            </a:r>
            <a:r>
              <a:rPr lang="en-US" dirty="0" smtClean="0"/>
              <a:t> </a:t>
            </a:r>
            <a:r>
              <a:rPr lang="en-US" dirty="0" err="1" smtClean="0"/>
              <a:t>interactiva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provee</a:t>
            </a:r>
            <a:r>
              <a:rPr lang="en-US" dirty="0" smtClean="0"/>
              <a:t> un </a:t>
            </a:r>
            <a:r>
              <a:rPr lang="en-US" dirty="0" err="1" smtClean="0"/>
              <a:t>marco</a:t>
            </a:r>
            <a:r>
              <a:rPr lang="en-US" dirty="0" smtClean="0"/>
              <a:t> para </a:t>
            </a:r>
            <a:r>
              <a:rPr lang="en-US" dirty="0" err="1" smtClean="0"/>
              <a:t>planificación</a:t>
            </a:r>
            <a:r>
              <a:rPr lang="en-US" dirty="0" smtClean="0"/>
              <a:t>, </a:t>
            </a:r>
            <a:r>
              <a:rPr lang="en-US" dirty="0" err="1" smtClean="0"/>
              <a:t>implementación</a:t>
            </a:r>
            <a:r>
              <a:rPr lang="en-US" dirty="0" smtClean="0"/>
              <a:t> y </a:t>
            </a:r>
            <a:r>
              <a:rPr lang="en-US" dirty="0" err="1" smtClean="0"/>
              <a:t>evaluación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</a:t>
            </a:r>
            <a:r>
              <a:rPr lang="en-US" dirty="0" smtClean="0"/>
              <a:t>la </a:t>
            </a:r>
            <a:r>
              <a:rPr lang="en-US" dirty="0" err="1" smtClean="0"/>
              <a:t>esencia</a:t>
            </a:r>
            <a:r>
              <a:rPr lang="en-US" dirty="0" smtClean="0"/>
              <a:t> de los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programa</a:t>
            </a:r>
            <a:r>
              <a:rPr lang="en-US" dirty="0" smtClean="0"/>
              <a:t> y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conexiones</a:t>
            </a:r>
            <a:endParaRPr lang="en-US" dirty="0" smtClean="0"/>
          </a:p>
          <a:p>
            <a:r>
              <a:rPr lang="en-US" dirty="0" err="1" smtClean="0"/>
              <a:t>Provee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 </a:t>
            </a:r>
            <a:r>
              <a:rPr lang="en-US" dirty="0" err="1" smtClean="0"/>
              <a:t>descriptivos</a:t>
            </a:r>
            <a:r>
              <a:rPr lang="en-US" dirty="0" smtClean="0"/>
              <a:t> y </a:t>
            </a:r>
            <a:r>
              <a:rPr lang="en-US" dirty="0" err="1" smtClean="0"/>
              <a:t>clarifica</a:t>
            </a:r>
            <a:r>
              <a:rPr lang="en-US" dirty="0" smtClean="0"/>
              <a:t> los </a:t>
            </a:r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2696964" cy="273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79388" y="1657350"/>
            <a:ext cx="1873250" cy="4405314"/>
            <a:chOff x="340" y="1797"/>
            <a:chExt cx="1361" cy="2775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4" name="Text Box 25"/>
            <p:cNvSpPr txBox="1">
              <a:spLocks noChangeArrowheads="1"/>
            </p:cNvSpPr>
            <p:nvPr/>
          </p:nvSpPr>
          <p:spPr bwMode="auto">
            <a:xfrm>
              <a:off x="340" y="1797"/>
              <a:ext cx="1361" cy="427"/>
            </a:xfrm>
            <a:prstGeom prst="rect">
              <a:avLst/>
            </a:prstGeom>
            <a:grpFill/>
            <a:ln w="349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INPUTS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(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Aportes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)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340" y="2246"/>
              <a:ext cx="1361" cy="2326"/>
            </a:xfrm>
            <a:prstGeom prst="rect">
              <a:avLst/>
            </a:prstGeom>
            <a:grpFill/>
            <a:ln w="381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err="1" smtClean="0">
                  <a:solidFill>
                    <a:schemeClr val="bg1"/>
                  </a:solidFill>
                </a:rPr>
                <a:t>Recursos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disponibles</a:t>
              </a:r>
              <a:r>
                <a:rPr lang="en-US" b="1" dirty="0" smtClean="0">
                  <a:solidFill>
                    <a:schemeClr val="bg1"/>
                  </a:solidFill>
                </a:rPr>
                <a:t>: </a:t>
              </a:r>
              <a:r>
                <a:rPr lang="en-US" b="1" dirty="0" err="1" smtClean="0">
                  <a:solidFill>
                    <a:schemeClr val="bg1"/>
                  </a:solidFill>
                </a:rPr>
                <a:t>equipo</a:t>
              </a:r>
              <a:r>
                <a:rPr lang="en-US" b="1" dirty="0" smtClean="0">
                  <a:solidFill>
                    <a:schemeClr val="bg1"/>
                  </a:solidFill>
                </a:rPr>
                <a:t>, </a:t>
              </a:r>
              <a:r>
                <a:rPr lang="en-US" b="1" dirty="0" err="1" smtClean="0">
                  <a:solidFill>
                    <a:schemeClr val="bg1"/>
                  </a:solidFill>
                </a:rPr>
                <a:t>económicos</a:t>
              </a:r>
              <a:r>
                <a:rPr lang="en-US" b="1" dirty="0" smtClean="0">
                  <a:solidFill>
                    <a:schemeClr val="bg1"/>
                  </a:solidFill>
                </a:rPr>
                <a:t>, </a:t>
              </a:r>
              <a:r>
                <a:rPr lang="en-US" b="1" dirty="0" err="1" smtClean="0">
                  <a:solidFill>
                    <a:schemeClr val="bg1"/>
                  </a:solidFill>
                </a:rPr>
                <a:t>organizativos</a:t>
              </a:r>
              <a:r>
                <a:rPr lang="en-US" b="1" dirty="0" smtClean="0">
                  <a:solidFill>
                    <a:schemeClr val="bg1"/>
                  </a:solidFill>
                </a:rPr>
                <a:t>, etc.</a:t>
              </a:r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124075" y="1557339"/>
            <a:ext cx="2016125" cy="4190041"/>
            <a:chOff x="340" y="1797"/>
            <a:chExt cx="1361" cy="2353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340" y="1797"/>
              <a:ext cx="1361" cy="434"/>
            </a:xfrm>
            <a:prstGeom prst="rect">
              <a:avLst/>
            </a:prstGeom>
            <a:grpFill/>
            <a:ln w="349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ACTIVITIES-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actividades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340" y="2231"/>
              <a:ext cx="1361" cy="1919"/>
            </a:xfrm>
            <a:prstGeom prst="rect">
              <a:avLst/>
            </a:prstGeom>
            <a:grpFill/>
            <a:ln w="381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Qué</a:t>
              </a:r>
              <a:r>
                <a:rPr lang="en-US" b="1" dirty="0" smtClean="0">
                  <a:solidFill>
                    <a:schemeClr val="bg1"/>
                  </a:solidFill>
                </a:rPr>
                <a:t> se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hace</a:t>
              </a:r>
              <a:r>
                <a:rPr lang="en-US" b="1" dirty="0" smtClean="0">
                  <a:solidFill>
                    <a:schemeClr val="bg1"/>
                  </a:solidFill>
                </a:rPr>
                <a:t> o se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hará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Implementacion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4211638" y="1657349"/>
            <a:ext cx="1728787" cy="4099635"/>
            <a:chOff x="2653" y="981"/>
            <a:chExt cx="1089" cy="2461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2653" y="981"/>
              <a:ext cx="1089" cy="248"/>
            </a:xfrm>
            <a:prstGeom prst="rect">
              <a:avLst/>
            </a:prstGeom>
            <a:grpFill/>
            <a:ln w="349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OUTPUTS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2653" y="1299"/>
              <a:ext cx="1089" cy="2143"/>
            </a:xfrm>
            <a:prstGeom prst="rect">
              <a:avLst/>
            </a:prstGeom>
            <a:grpFill/>
            <a:ln w="381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Cantidad</a:t>
              </a:r>
              <a:r>
                <a:rPr lang="en-US" b="1" dirty="0" smtClean="0">
                  <a:solidFill>
                    <a:schemeClr val="bg1"/>
                  </a:solidFill>
                </a:rPr>
                <a:t> de </a:t>
              </a:r>
              <a:r>
                <a:rPr lang="en-US" b="1" dirty="0" err="1" smtClean="0">
                  <a:solidFill>
                    <a:schemeClr val="bg1"/>
                  </a:solidFill>
                </a:rPr>
                <a:t>productos</a:t>
              </a:r>
              <a:r>
                <a:rPr lang="en-US" b="1" dirty="0" smtClean="0">
                  <a:solidFill>
                    <a:schemeClr val="bg1"/>
                  </a:solidFill>
                </a:rPr>
                <a:t> o </a:t>
              </a:r>
              <a:r>
                <a:rPr lang="en-US" b="1" dirty="0" err="1" smtClean="0">
                  <a:solidFill>
                    <a:schemeClr val="bg1"/>
                  </a:solidFill>
                </a:rPr>
                <a:t>serrvicios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sz="2000" b="1" dirty="0">
                  <a:solidFill>
                    <a:schemeClr val="bg1"/>
                  </a:solidFill>
                </a:rPr>
                <a:t>        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      </a:t>
              </a:r>
            </a:p>
            <a:p>
              <a:endParaRPr lang="en-US" sz="2000" b="1" dirty="0">
                <a:solidFill>
                  <a:schemeClr val="bg1"/>
                </a:solidFill>
              </a:endParaRPr>
            </a:p>
            <a:p>
              <a:endParaRPr lang="en-US" sz="2000" b="1" dirty="0">
                <a:solidFill>
                  <a:schemeClr val="bg1"/>
                </a:solidFill>
              </a:endParaRPr>
            </a:p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1116013" y="6021396"/>
            <a:ext cx="7488237" cy="760413"/>
            <a:chOff x="703" y="3702"/>
            <a:chExt cx="4717" cy="479"/>
          </a:xfrm>
        </p:grpSpPr>
        <p:sp>
          <p:nvSpPr>
            <p:cNvPr id="13" name="AutoShape 38"/>
            <p:cNvSpPr>
              <a:spLocks noChangeArrowheads="1"/>
            </p:cNvSpPr>
            <p:nvPr/>
          </p:nvSpPr>
          <p:spPr bwMode="auto">
            <a:xfrm>
              <a:off x="2517" y="3702"/>
              <a:ext cx="272" cy="18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95959"/>
                </a:solidFill>
              </a:endParaRPr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703" y="3929"/>
              <a:ext cx="47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595959"/>
                  </a:solidFill>
                </a:rPr>
                <a:t>META</a:t>
              </a:r>
              <a:r>
                <a:rPr lang="en-US" b="1" dirty="0" smtClean="0">
                  <a:solidFill>
                    <a:srgbClr val="595959"/>
                  </a:solidFill>
                </a:rPr>
                <a:t>:</a:t>
              </a:r>
              <a:r>
                <a:rPr lang="en-US" dirty="0" smtClean="0">
                  <a:solidFill>
                    <a:srgbClr val="595959"/>
                  </a:solidFill>
                </a:rPr>
                <a:t>  </a:t>
              </a:r>
              <a:r>
                <a:rPr lang="en-US" dirty="0" err="1" smtClean="0">
                  <a:solidFill>
                    <a:srgbClr val="595959"/>
                  </a:solidFill>
                </a:rPr>
                <a:t>misión</a:t>
              </a:r>
              <a:r>
                <a:rPr lang="en-US" dirty="0" smtClean="0">
                  <a:solidFill>
                    <a:srgbClr val="595959"/>
                  </a:solidFill>
                </a:rPr>
                <a:t> y </a:t>
              </a:r>
              <a:r>
                <a:rPr lang="en-US" dirty="0" err="1" smtClean="0">
                  <a:solidFill>
                    <a:srgbClr val="595959"/>
                  </a:solidFill>
                </a:rPr>
                <a:t>propósito</a:t>
              </a:r>
              <a:r>
                <a:rPr lang="en-US" dirty="0" smtClean="0">
                  <a:solidFill>
                    <a:srgbClr val="595959"/>
                  </a:solidFill>
                </a:rPr>
                <a:t> del </a:t>
              </a:r>
              <a:r>
                <a:rPr lang="en-US" dirty="0" err="1" smtClean="0">
                  <a:solidFill>
                    <a:srgbClr val="595959"/>
                  </a:solidFill>
                </a:rPr>
                <a:t>programa</a:t>
              </a:r>
              <a:endParaRPr lang="en-US" b="1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0" y="836613"/>
            <a:ext cx="6516688" cy="720725"/>
            <a:chOff x="0" y="527"/>
            <a:chExt cx="4105" cy="454"/>
          </a:xfrm>
        </p:grpSpPr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0" y="527"/>
              <a:ext cx="34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595959"/>
                  </a:solidFill>
                </a:rPr>
                <a:t>Factores</a:t>
              </a:r>
              <a:r>
                <a:rPr lang="en-US" b="1" dirty="0" smtClean="0">
                  <a:solidFill>
                    <a:srgbClr val="595959"/>
                  </a:solidFill>
                </a:rPr>
                <a:t> </a:t>
              </a:r>
              <a:r>
                <a:rPr lang="en-US" b="1" dirty="0" err="1" smtClean="0">
                  <a:solidFill>
                    <a:srgbClr val="595959"/>
                  </a:solidFill>
                </a:rPr>
                <a:t>Influyentes</a:t>
              </a:r>
              <a:r>
                <a:rPr lang="en-US" b="1" dirty="0" smtClean="0">
                  <a:solidFill>
                    <a:srgbClr val="595959"/>
                  </a:solidFill>
                </a:rPr>
                <a:t>: </a:t>
              </a:r>
              <a:r>
                <a:rPr lang="en-US" b="1" dirty="0" err="1" smtClean="0">
                  <a:solidFill>
                    <a:srgbClr val="595959"/>
                  </a:solidFill>
                </a:rPr>
                <a:t>Contexto</a:t>
              </a:r>
              <a:r>
                <a:rPr lang="en-US" b="1" dirty="0" smtClean="0">
                  <a:solidFill>
                    <a:srgbClr val="595959"/>
                  </a:solidFill>
                </a:rPr>
                <a:t>, </a:t>
              </a:r>
              <a:r>
                <a:rPr lang="en-US" b="1" dirty="0" err="1" smtClean="0">
                  <a:solidFill>
                    <a:srgbClr val="595959"/>
                  </a:solidFill>
                </a:rPr>
                <a:t>Politicas</a:t>
              </a:r>
              <a:r>
                <a:rPr lang="en-US" b="1" dirty="0" smtClean="0">
                  <a:solidFill>
                    <a:srgbClr val="595959"/>
                  </a:solidFill>
                </a:rPr>
                <a:t>, </a:t>
              </a:r>
              <a:r>
                <a:rPr lang="en-US" b="1" dirty="0" err="1" smtClean="0">
                  <a:solidFill>
                    <a:srgbClr val="595959"/>
                  </a:solidFill>
                </a:rPr>
                <a:t>Clutura</a:t>
              </a:r>
              <a:endParaRPr lang="en-US" b="1" dirty="0">
                <a:solidFill>
                  <a:srgbClr val="595959"/>
                </a:solidFill>
              </a:endParaRPr>
            </a:p>
          </p:txBody>
        </p:sp>
        <p:sp>
          <p:nvSpPr>
            <p:cNvPr id="17" name="Line 44"/>
            <p:cNvSpPr>
              <a:spLocks noChangeShapeType="1"/>
            </p:cNvSpPr>
            <p:nvPr/>
          </p:nvSpPr>
          <p:spPr bwMode="auto">
            <a:xfrm flipH="1">
              <a:off x="1247" y="799"/>
              <a:ext cx="272" cy="136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95959"/>
                </a:solidFill>
              </a:endParaRPr>
            </a:p>
          </p:txBody>
        </p:sp>
        <p:sp>
          <p:nvSpPr>
            <p:cNvPr id="18" name="Line 45"/>
            <p:cNvSpPr>
              <a:spLocks noChangeShapeType="1"/>
            </p:cNvSpPr>
            <p:nvPr/>
          </p:nvSpPr>
          <p:spPr bwMode="auto">
            <a:xfrm>
              <a:off x="1701" y="799"/>
              <a:ext cx="226" cy="136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95959"/>
                </a:solidFill>
              </a:endParaRPr>
            </a:p>
          </p:txBody>
        </p: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>
              <a:off x="2109" y="754"/>
              <a:ext cx="952" cy="227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95959"/>
                </a:solidFill>
              </a:endParaRPr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>
              <a:off x="3107" y="754"/>
              <a:ext cx="998" cy="227"/>
            </a:xfrm>
            <a:prstGeom prst="line">
              <a:avLst/>
            </a:prstGeom>
            <a:noFill/>
            <a:ln w="444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95959"/>
                </a:solidFill>
              </a:endParaRPr>
            </a:p>
          </p:txBody>
        </p:sp>
      </p:grp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6044617" y="1676400"/>
            <a:ext cx="2952750" cy="7078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49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OUTCOMES- </a:t>
            </a:r>
            <a:r>
              <a:rPr lang="en-US" sz="2000" b="1" dirty="0" err="1" smtClean="0">
                <a:solidFill>
                  <a:schemeClr val="bg1"/>
                </a:solidFill>
              </a:rPr>
              <a:t>resultados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Impacto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6041442" y="2189448"/>
            <a:ext cx="2952750" cy="9233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Camios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específicos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resultados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directos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de </a:t>
            </a:r>
            <a:r>
              <a:rPr lang="en-US" b="1" dirty="0" err="1" smtClean="0">
                <a:solidFill>
                  <a:schemeClr val="bg1"/>
                </a:solidFill>
              </a:rPr>
              <a:t>las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actividades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6053326" y="3561732"/>
            <a:ext cx="2952750" cy="9233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Corto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Plazo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efecgto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Inmediato</a:t>
            </a:r>
            <a:r>
              <a:rPr lang="en-US" b="1" dirty="0" smtClean="0">
                <a:solidFill>
                  <a:schemeClr val="bg1"/>
                </a:solidFill>
              </a:rPr>
              <a:t> 1-3 </a:t>
            </a:r>
            <a:r>
              <a:rPr lang="en-US" b="1" dirty="0" err="1" smtClean="0">
                <a:solidFill>
                  <a:schemeClr val="bg1"/>
                </a:solidFill>
              </a:rPr>
              <a:t>años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conocimeinto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actitudes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6053326" y="5455751"/>
            <a:ext cx="2952750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Largo </a:t>
            </a:r>
            <a:r>
              <a:rPr lang="en-US" b="1" dirty="0" err="1" smtClean="0">
                <a:solidFill>
                  <a:schemeClr val="bg1"/>
                </a:solidFill>
              </a:rPr>
              <a:t>Plazo</a:t>
            </a:r>
            <a:r>
              <a:rPr lang="en-US" b="1" dirty="0" smtClean="0">
                <a:solidFill>
                  <a:schemeClr val="bg1"/>
                </a:solidFill>
              </a:rPr>
              <a:t>: 4-6 </a:t>
            </a:r>
            <a:r>
              <a:rPr lang="en-US" b="1" dirty="0" err="1" smtClean="0">
                <a:solidFill>
                  <a:schemeClr val="bg1"/>
                </a:solidFill>
              </a:rPr>
              <a:t>años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6053326" y="4604681"/>
            <a:ext cx="2952750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Intermedio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</a:rPr>
              <a:t>3-5 </a:t>
            </a:r>
            <a:r>
              <a:rPr lang="en-US" b="1" dirty="0" err="1" smtClean="0">
                <a:solidFill>
                  <a:schemeClr val="bg1"/>
                </a:solidFill>
              </a:rPr>
              <a:t>años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comportamiento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políticas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705557" y="88069"/>
            <a:ext cx="287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Modificado, Presentación R. Reis- CDC </a:t>
            </a:r>
            <a:r>
              <a:rPr lang="es-ES_tradnl" sz="1400" dirty="0" err="1" smtClean="0"/>
              <a:t>Course</a:t>
            </a:r>
            <a:r>
              <a:rPr lang="es-ES_tradnl" sz="1400" dirty="0" smtClean="0"/>
              <a:t>. </a:t>
            </a:r>
            <a:r>
              <a:rPr lang="es-ES_tradnl" sz="1400" dirty="0" err="1" smtClean="0"/>
              <a:t>Mvd</a:t>
            </a:r>
            <a:r>
              <a:rPr lang="es-ES_tradnl" sz="1400" dirty="0" smtClean="0"/>
              <a:t> 2012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0267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530" y="34706"/>
            <a:ext cx="9126470" cy="6806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1602" name="Group 2"/>
          <p:cNvGrpSpPr>
            <a:grpSpLocks/>
          </p:cNvGrpSpPr>
          <p:nvPr/>
        </p:nvGrpSpPr>
        <p:grpSpPr bwMode="auto">
          <a:xfrm>
            <a:off x="1" y="17375"/>
            <a:ext cx="9123403" cy="6823692"/>
            <a:chOff x="1680" y="1381"/>
            <a:chExt cx="15094" cy="10237"/>
          </a:xfrm>
        </p:grpSpPr>
        <p:sp>
          <p:nvSpPr>
            <p:cNvPr id="281603" name="AutoShape 3"/>
            <p:cNvSpPr>
              <a:spLocks/>
            </p:cNvSpPr>
            <p:nvPr/>
          </p:nvSpPr>
          <p:spPr bwMode="auto">
            <a:xfrm>
              <a:off x="3996" y="2238"/>
              <a:ext cx="293" cy="8502"/>
            </a:xfrm>
            <a:prstGeom prst="rightBrace">
              <a:avLst>
                <a:gd name="adj1" fmla="val 241809"/>
                <a:gd name="adj2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1604" name="Text Box 4"/>
            <p:cNvSpPr txBox="1">
              <a:spLocks noChangeArrowheads="1"/>
            </p:cNvSpPr>
            <p:nvPr/>
          </p:nvSpPr>
          <p:spPr bwMode="auto">
            <a:xfrm>
              <a:off x="1705" y="1407"/>
              <a:ext cx="2148" cy="599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Inputs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05" name="Text Box 5"/>
            <p:cNvSpPr txBox="1">
              <a:spLocks noChangeArrowheads="1"/>
            </p:cNvSpPr>
            <p:nvPr/>
          </p:nvSpPr>
          <p:spPr bwMode="auto">
            <a:xfrm>
              <a:off x="4352" y="1395"/>
              <a:ext cx="4234" cy="603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Activities</a:t>
              </a:r>
            </a:p>
          </p:txBody>
        </p:sp>
        <p:sp>
          <p:nvSpPr>
            <p:cNvPr id="281606" name="Text Box 6"/>
            <p:cNvSpPr txBox="1">
              <a:spLocks noChangeArrowheads="1"/>
            </p:cNvSpPr>
            <p:nvPr/>
          </p:nvSpPr>
          <p:spPr bwMode="auto">
            <a:xfrm>
              <a:off x="1680" y="10925"/>
              <a:ext cx="15059" cy="693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Influential Factors: public transportation policy, parks and “green reserves” belt, garbage recycling program, civic pride, inter sector planning policy, collaborative model of city management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itchFamily="-83" charset="0"/>
                <a:ea typeface="Times New Roman" pitchFamily="-83" charset="0"/>
              </a:endParaRPr>
            </a:p>
          </p:txBody>
        </p:sp>
        <p:sp>
          <p:nvSpPr>
            <p:cNvPr id="281607" name="Text Box 7"/>
            <p:cNvSpPr txBox="1">
              <a:spLocks noChangeArrowheads="1"/>
            </p:cNvSpPr>
            <p:nvPr/>
          </p:nvSpPr>
          <p:spPr bwMode="auto">
            <a:xfrm>
              <a:off x="1709" y="7146"/>
              <a:ext cx="2158" cy="88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Financial resources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-Annual budget (SMEL)</a:t>
              </a:r>
            </a:p>
          </p:txBody>
        </p:sp>
        <p:sp>
          <p:nvSpPr>
            <p:cNvPr id="281608" name="Text Box 8"/>
            <p:cNvSpPr txBox="1">
              <a:spLocks noChangeArrowheads="1"/>
            </p:cNvSpPr>
            <p:nvPr/>
          </p:nvSpPr>
          <p:spPr bwMode="auto">
            <a:xfrm>
              <a:off x="1707" y="3861"/>
              <a:ext cx="2134" cy="295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Physical resources (infrastructure)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- 28 Sports and Leisure Centers, with supervised activities in all 9 administrative districts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 Physical fitness evaluation equipment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- Dissemination materials (brochures, banners, videos)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 </a:t>
              </a:r>
            </a:p>
          </p:txBody>
        </p:sp>
        <p:sp>
          <p:nvSpPr>
            <p:cNvPr id="281609" name="Text Box 9"/>
            <p:cNvSpPr txBox="1">
              <a:spLocks noChangeArrowheads="1"/>
            </p:cNvSpPr>
            <p:nvPr/>
          </p:nvSpPr>
          <p:spPr bwMode="auto">
            <a:xfrm>
              <a:off x="1701" y="8333"/>
              <a:ext cx="2142" cy="241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Other resources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 Partnerships: SMS, SME, URBS /DIRETRAN, FAS, IMAP, Private and Public Schools &amp; Universities, Municipal Guard and others from the private sector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10" name="Text Box 10"/>
            <p:cNvSpPr txBox="1">
              <a:spLocks noChangeArrowheads="1"/>
            </p:cNvSpPr>
            <p:nvPr/>
          </p:nvSpPr>
          <p:spPr bwMode="auto">
            <a:xfrm>
              <a:off x="1708" y="2295"/>
              <a:ext cx="2148" cy="128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Human resources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- 145 physical educators and 86 administrative assistants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11" name="Text Box 11"/>
            <p:cNvSpPr txBox="1">
              <a:spLocks noChangeArrowheads="1"/>
            </p:cNvSpPr>
            <p:nvPr/>
          </p:nvSpPr>
          <p:spPr bwMode="auto">
            <a:xfrm>
              <a:off x="14509" y="1396"/>
              <a:ext cx="2261" cy="6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Long-term outcomes</a:t>
              </a:r>
            </a:p>
          </p:txBody>
        </p:sp>
        <p:sp>
          <p:nvSpPr>
            <p:cNvPr id="281612" name="Text Box 12"/>
            <p:cNvSpPr txBox="1">
              <a:spLocks noChangeArrowheads="1"/>
            </p:cNvSpPr>
            <p:nvPr/>
          </p:nvSpPr>
          <p:spPr bwMode="auto">
            <a:xfrm>
              <a:off x="14500" y="4579"/>
              <a:ext cx="2274" cy="90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Increase cardiovascular health, wellness &amp; quality of life</a:t>
              </a:r>
            </a:p>
          </p:txBody>
        </p:sp>
        <p:sp>
          <p:nvSpPr>
            <p:cNvPr id="281613" name="Text Box 13"/>
            <p:cNvSpPr txBox="1">
              <a:spLocks noChangeArrowheads="1"/>
            </p:cNvSpPr>
            <p:nvPr/>
          </p:nvSpPr>
          <p:spPr bwMode="auto">
            <a:xfrm>
              <a:off x="14499" y="2272"/>
              <a:ext cx="2272" cy="67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Increase in PA level in the community</a:t>
              </a:r>
            </a:p>
          </p:txBody>
        </p:sp>
        <p:sp>
          <p:nvSpPr>
            <p:cNvPr id="281614" name="Text Box 14"/>
            <p:cNvSpPr txBox="1">
              <a:spLocks noChangeArrowheads="1"/>
            </p:cNvSpPr>
            <p:nvPr/>
          </p:nvSpPr>
          <p:spPr bwMode="auto">
            <a:xfrm>
              <a:off x="14497" y="6760"/>
              <a:ext cx="2269" cy="61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Dissemination of best practices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15" name="Text Box 15"/>
            <p:cNvSpPr txBox="1">
              <a:spLocks noChangeArrowheads="1"/>
            </p:cNvSpPr>
            <p:nvPr/>
          </p:nvSpPr>
          <p:spPr bwMode="auto">
            <a:xfrm>
              <a:off x="14476" y="9070"/>
              <a:ext cx="2264" cy="49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Build social capital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16" name="Text Box 16"/>
            <p:cNvSpPr txBox="1">
              <a:spLocks noChangeArrowheads="1"/>
            </p:cNvSpPr>
            <p:nvPr/>
          </p:nvSpPr>
          <p:spPr bwMode="auto">
            <a:xfrm>
              <a:off x="14503" y="5793"/>
              <a:ext cx="2264" cy="63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Improve physical fitness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17" name="Text Box 17"/>
            <p:cNvSpPr txBox="1">
              <a:spLocks noChangeArrowheads="1"/>
            </p:cNvSpPr>
            <p:nvPr/>
          </p:nvSpPr>
          <p:spPr bwMode="auto">
            <a:xfrm>
              <a:off x="11807" y="1381"/>
              <a:ext cx="2160" cy="635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Short and mid-term outcomes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18" name="Text Box 18"/>
            <p:cNvSpPr txBox="1">
              <a:spLocks noChangeArrowheads="1"/>
            </p:cNvSpPr>
            <p:nvPr/>
          </p:nvSpPr>
          <p:spPr bwMode="auto">
            <a:xfrm>
              <a:off x="11817" y="2290"/>
              <a:ext cx="2143" cy="135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Increase knowledge about the benefits of PA for health and for attitude change towards more active lifestyles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19" name="Text Box 19"/>
            <p:cNvSpPr txBox="1">
              <a:spLocks noChangeArrowheads="1"/>
            </p:cNvSpPr>
            <p:nvPr/>
          </p:nvSpPr>
          <p:spPr bwMode="auto">
            <a:xfrm>
              <a:off x="11817" y="4009"/>
              <a:ext cx="2160" cy="653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Increase motivation for PA practice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20" name="Text Box 20"/>
            <p:cNvSpPr txBox="1">
              <a:spLocks noChangeArrowheads="1"/>
            </p:cNvSpPr>
            <p:nvPr/>
          </p:nvSpPr>
          <p:spPr bwMode="auto">
            <a:xfrm>
              <a:off x="11840" y="8641"/>
              <a:ext cx="2157" cy="86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Increase number of people who practice PA in the community</a:t>
              </a:r>
            </a:p>
          </p:txBody>
        </p:sp>
        <p:sp>
          <p:nvSpPr>
            <p:cNvPr id="281621" name="AutoShape 21"/>
            <p:cNvSpPr>
              <a:spLocks/>
            </p:cNvSpPr>
            <p:nvPr/>
          </p:nvSpPr>
          <p:spPr bwMode="auto">
            <a:xfrm>
              <a:off x="14076" y="2231"/>
              <a:ext cx="370" cy="8529"/>
            </a:xfrm>
            <a:prstGeom prst="rightBrace">
              <a:avLst>
                <a:gd name="adj1" fmla="val 192095"/>
                <a:gd name="adj2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1622" name="Text Box 22"/>
            <p:cNvSpPr txBox="1">
              <a:spLocks noChangeArrowheads="1"/>
            </p:cNvSpPr>
            <p:nvPr/>
          </p:nvSpPr>
          <p:spPr bwMode="auto">
            <a:xfrm>
              <a:off x="11830" y="5093"/>
              <a:ext cx="2153" cy="154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Early diagnosis of people with high risk lifestyles for non-communicable diseases (NCD) in the community </a:t>
              </a:r>
            </a:p>
          </p:txBody>
        </p:sp>
        <p:sp>
          <p:nvSpPr>
            <p:cNvPr id="281623" name="Text Box 23"/>
            <p:cNvSpPr txBox="1">
              <a:spLocks noChangeArrowheads="1"/>
            </p:cNvSpPr>
            <p:nvPr/>
          </p:nvSpPr>
          <p:spPr bwMode="auto">
            <a:xfrm>
              <a:off x="11831" y="9877"/>
              <a:ext cx="2173" cy="85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Increase sport and recreation choices for the community </a:t>
              </a:r>
            </a:p>
          </p:txBody>
        </p:sp>
        <p:sp>
          <p:nvSpPr>
            <p:cNvPr id="281624" name="Text Box 24"/>
            <p:cNvSpPr txBox="1">
              <a:spLocks noChangeArrowheads="1"/>
            </p:cNvSpPr>
            <p:nvPr/>
          </p:nvSpPr>
          <p:spPr bwMode="auto">
            <a:xfrm>
              <a:off x="14471" y="9829"/>
              <a:ext cx="2262" cy="9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Reduce violence among the youth population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itchFamily="-83" charset="0"/>
                <a:ea typeface="Times New Roman" pitchFamily="-83" charset="0"/>
              </a:endParaRPr>
            </a:p>
          </p:txBody>
        </p:sp>
        <p:sp>
          <p:nvSpPr>
            <p:cNvPr id="281625" name="Text Box 25"/>
            <p:cNvSpPr txBox="1">
              <a:spLocks noChangeArrowheads="1"/>
            </p:cNvSpPr>
            <p:nvPr/>
          </p:nvSpPr>
          <p:spPr bwMode="auto">
            <a:xfrm>
              <a:off x="14489" y="7640"/>
              <a:ext cx="2251" cy="112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Reduce the health costs of mid to high complexity treatments for NCD</a:t>
              </a:r>
            </a:p>
          </p:txBody>
        </p:sp>
        <p:sp>
          <p:nvSpPr>
            <p:cNvPr id="281626" name="Text Box 26"/>
            <p:cNvSpPr txBox="1">
              <a:spLocks noChangeArrowheads="1"/>
            </p:cNvSpPr>
            <p:nvPr/>
          </p:nvSpPr>
          <p:spPr bwMode="auto">
            <a:xfrm>
              <a:off x="14499" y="3197"/>
              <a:ext cx="2271" cy="107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Decrease sedentary life styles, obesity and NCDs among users of SUS**/Curitiba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27" name="Text Box 27" descr="50%"/>
            <p:cNvSpPr txBox="1">
              <a:spLocks noChangeArrowheads="1"/>
            </p:cNvSpPr>
            <p:nvPr/>
          </p:nvSpPr>
          <p:spPr bwMode="auto">
            <a:xfrm>
              <a:off x="4362" y="6105"/>
              <a:ext cx="4235" cy="1551"/>
            </a:xfrm>
            <a:prstGeom prst="rect">
              <a:avLst/>
            </a:prstGeom>
            <a:pattFill prst="pct50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Regional On-Going</a:t>
              </a: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-83" charset="0"/>
                  <a:ea typeface="Times New Roman" pitchFamily="-83" charset="0"/>
                </a:rPr>
                <a:t> </a:t>
              </a: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Activities:</a:t>
              </a: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 PA classes and strength equipment for registered users (aerobic gym, stretching, etc); CATES – sports initiation for children and adolescents present in all CEL and in the partner institutions (universities, clubs, etc)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ＭＳ Ｐゴシック" pitchFamily="-83" charset="-12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28" name="Text Box 28" descr="50%"/>
            <p:cNvSpPr txBox="1">
              <a:spLocks noChangeArrowheads="1"/>
            </p:cNvSpPr>
            <p:nvPr/>
          </p:nvSpPr>
          <p:spPr bwMode="auto">
            <a:xfrm>
              <a:off x="4372" y="7846"/>
              <a:ext cx="4213" cy="2923"/>
            </a:xfrm>
            <a:prstGeom prst="rect">
              <a:avLst/>
            </a:prstGeom>
            <a:pattFill prst="pct50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Rustic Race – </a:t>
              </a: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6/year; 12 male categories, 8 female categories, and 1 special category. Adults 10 Km; children 4000 meters </a:t>
              </a: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Curitiba’s Marathon</a:t>
              </a: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 - 1/year</a:t>
              </a: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School games: </a:t>
              </a: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organization and supervision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Regional sports meetings: </a:t>
              </a: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6 events/year?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Special games:</a:t>
              </a: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 1/year</a:t>
              </a: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Night bikers: </a:t>
              </a: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1/week biking around the city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Dance Curitiba: </a:t>
              </a: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performances and competition of amateur and professional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dance groups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29" name="Text Box 29"/>
            <p:cNvSpPr txBox="1">
              <a:spLocks noChangeArrowheads="1"/>
            </p:cNvSpPr>
            <p:nvPr/>
          </p:nvSpPr>
          <p:spPr bwMode="auto">
            <a:xfrm>
              <a:off x="9074" y="1395"/>
              <a:ext cx="2083" cy="61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Outputs (2007)</a:t>
              </a: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30" name="Text Box 30" descr="50%"/>
            <p:cNvSpPr txBox="1">
              <a:spLocks noChangeArrowheads="1"/>
            </p:cNvSpPr>
            <p:nvPr/>
          </p:nvSpPr>
          <p:spPr bwMode="auto">
            <a:xfrm>
              <a:off x="9083" y="2281"/>
              <a:ext cx="2093" cy="3057"/>
            </a:xfrm>
            <a:prstGeom prst="rect">
              <a:avLst/>
            </a:prstGeom>
            <a:pattFill prst="pct50">
              <a:fgClr>
                <a:srgbClr val="C0C0C0"/>
              </a:fgClr>
              <a:bgClr>
                <a:srgbClr val="FFFFFF"/>
              </a:bgClr>
            </a:patt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-30,000 brochures distributed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-1 hour/week of radio web (Nov/Dec 2007)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 # of users evaluated and with prescription or orientation = 3720 adults, 2480 older adults, 450 children/adolescents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- 180 PA instructors trained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- 10 walking events w/ 2,900 participants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</p:txBody>
        </p:sp>
        <p:sp>
          <p:nvSpPr>
            <p:cNvPr id="281631" name="Text Box 31"/>
            <p:cNvSpPr txBox="1">
              <a:spLocks noChangeArrowheads="1"/>
            </p:cNvSpPr>
            <p:nvPr/>
          </p:nvSpPr>
          <p:spPr bwMode="auto">
            <a:xfrm>
              <a:off x="11845" y="7090"/>
              <a:ext cx="2149" cy="107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Dissemination of the scientific knowledge about PA, health and quality of life</a:t>
              </a:r>
            </a:p>
          </p:txBody>
        </p:sp>
        <p:sp>
          <p:nvSpPr>
            <p:cNvPr id="281632" name="Text Box 32" descr="50%"/>
            <p:cNvSpPr txBox="1">
              <a:spLocks noChangeArrowheads="1"/>
            </p:cNvSpPr>
            <p:nvPr/>
          </p:nvSpPr>
          <p:spPr bwMode="auto">
            <a:xfrm>
              <a:off x="9084" y="7529"/>
              <a:ext cx="2095" cy="3211"/>
            </a:xfrm>
            <a:prstGeom prst="rect">
              <a:avLst/>
            </a:prstGeom>
            <a:pattFill prst="pct50">
              <a:fgClr>
                <a:srgbClr val="C0C0C0"/>
              </a:fgClr>
              <a:bgClr>
                <a:srgbClr val="FFFFFF"/>
              </a:bgClr>
            </a:patt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- 1,500 participants in each event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- 2,500 participants in the marathon</a:t>
              </a: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Times New Roman" pitchFamily="-83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- 80 schools per event w/ 2,280 ~ participants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- 1,436 participants in 2007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850 participants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42 events w/ 170 ~participants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9 events w/ 174 dance schools, 2,044 dancers and ~ 6,750 in the audience</a:t>
              </a:r>
            </a:p>
          </p:txBody>
        </p:sp>
        <p:sp>
          <p:nvSpPr>
            <p:cNvPr id="281633" name="AutoShape 33"/>
            <p:cNvSpPr>
              <a:spLocks/>
            </p:cNvSpPr>
            <p:nvPr/>
          </p:nvSpPr>
          <p:spPr bwMode="auto">
            <a:xfrm>
              <a:off x="11376" y="2227"/>
              <a:ext cx="282" cy="8473"/>
            </a:xfrm>
            <a:prstGeom prst="rightBrace">
              <a:avLst>
                <a:gd name="adj1" fmla="val 250384"/>
                <a:gd name="adj2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1634" name="Text Box 34" descr="50%"/>
            <p:cNvSpPr txBox="1">
              <a:spLocks noChangeArrowheads="1"/>
            </p:cNvSpPr>
            <p:nvPr/>
          </p:nvSpPr>
          <p:spPr bwMode="auto">
            <a:xfrm>
              <a:off x="9086" y="5629"/>
              <a:ext cx="2080" cy="1622"/>
            </a:xfrm>
            <a:prstGeom prst="rect">
              <a:avLst/>
            </a:prstGeom>
            <a:pattFill prst="pct50">
              <a:fgClr>
                <a:srgbClr val="C0C0C0"/>
              </a:fgClr>
              <a:bgClr>
                <a:srgbClr val="FFFFFF"/>
              </a:bgClr>
            </a:patt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 Adults: 222 groups w/ 5,644 participants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3" charset="0"/>
                  <a:ea typeface="Times New Roman" pitchFamily="-83" charset="0"/>
                </a:rPr>
                <a:t>- Older adults: 95 groups w/ 3.440 participants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- CATES: 406 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groups </a:t>
              </a:r>
              <a:r>
                <a:rPr kumimoji="0" lang="pt-BR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w/ 9731 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ＭＳ Ｐゴシック" pitchFamily="-83" charset="-128"/>
                </a:rPr>
                <a:t>participants</a:t>
              </a:r>
              <a:endParaRPr kumimoji="0" 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83" charset="0"/>
                <a:ea typeface="ＭＳ Ｐゴシック" pitchFamily="-83" charset="-128"/>
              </a:endParaRPr>
            </a:p>
          </p:txBody>
        </p:sp>
        <p:sp>
          <p:nvSpPr>
            <p:cNvPr id="281635" name="AutoShape 35"/>
            <p:cNvSpPr>
              <a:spLocks/>
            </p:cNvSpPr>
            <p:nvPr/>
          </p:nvSpPr>
          <p:spPr bwMode="auto">
            <a:xfrm>
              <a:off x="8604" y="7846"/>
              <a:ext cx="246" cy="2932"/>
            </a:xfrm>
            <a:prstGeom prst="rightBrace">
              <a:avLst>
                <a:gd name="adj1" fmla="val 99322"/>
                <a:gd name="adj2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1636" name="AutoShape 36"/>
            <p:cNvSpPr>
              <a:spLocks/>
            </p:cNvSpPr>
            <p:nvPr/>
          </p:nvSpPr>
          <p:spPr bwMode="auto">
            <a:xfrm>
              <a:off x="8616" y="6107"/>
              <a:ext cx="234" cy="1546"/>
            </a:xfrm>
            <a:prstGeom prst="rightBrace">
              <a:avLst>
                <a:gd name="adj1" fmla="val 55057"/>
                <a:gd name="adj2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81637" name="Group 37"/>
            <p:cNvGrpSpPr>
              <a:grpSpLocks noChangeAspect="1"/>
            </p:cNvGrpSpPr>
            <p:nvPr/>
          </p:nvGrpSpPr>
          <p:grpSpPr bwMode="auto">
            <a:xfrm>
              <a:off x="2556" y="2240"/>
              <a:ext cx="7200" cy="4320"/>
              <a:chOff x="3435" y="1785"/>
              <a:chExt cx="7200" cy="4320"/>
            </a:xfrm>
          </p:grpSpPr>
          <p:sp>
            <p:nvSpPr>
              <p:cNvPr id="281638" name="AutoShape 38"/>
              <p:cNvSpPr>
                <a:spLocks noChangeAspect="1" noChangeArrowheads="1" noTextEdit="1"/>
              </p:cNvSpPr>
              <p:nvPr/>
            </p:nvSpPr>
            <p:spPr bwMode="auto">
              <a:xfrm>
                <a:off x="3435" y="1785"/>
                <a:ext cx="720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1639" name="Text Box 39" descr="50%"/>
              <p:cNvSpPr txBox="1">
                <a:spLocks noChangeArrowheads="1"/>
              </p:cNvSpPr>
              <p:nvPr/>
            </p:nvSpPr>
            <p:spPr bwMode="auto">
              <a:xfrm>
                <a:off x="5239" y="1842"/>
                <a:ext cx="4244" cy="3608"/>
              </a:xfrm>
              <a:prstGeom prst="rect">
                <a:avLst/>
              </a:prstGeom>
              <a:pattFill prst="pct50">
                <a:fgClr>
                  <a:srgbClr val="C0C0C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4615" tIns="48895" rIns="94615" bIns="488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Curitibativa Program:</a:t>
                </a:r>
                <a:r>
                  <a:rPr kumimoji="0" lang="en-US" sz="9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- Development and distribution of brochures and other educational materials about physical activity (PA)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3" charset="0"/>
                    <a:ea typeface="ＭＳ Ｐゴシック" pitchFamily="-83" charset="-128"/>
                  </a:rPr>
                  <a:t>- Weekly radio program (</a:t>
                </a:r>
                <a:r>
                  <a:rPr kumimoji="0" lang="en-US" sz="9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3" charset="0"/>
                    <a:ea typeface="ＭＳ Ｐゴシック" pitchFamily="-83" charset="-128"/>
                  </a:rPr>
                  <a:t>Municipal web-radio</a:t>
                </a:r>
                <a:r>
                  <a:rPr kumimoji="0" lang="en-US" sz="9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3" charset="0"/>
                    <a:ea typeface="ＭＳ Ｐゴシック" pitchFamily="-83" charset="-128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- Physical fitness evaluation and prescription of PA for users of the on-going activities (children, adolescents, adults and older adults) and for the general population in street and park events promoted by the municipality</a:t>
                </a: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- Training for the instructors of “CATES program” (children &amp; adolescents) and of “PA classes for adults and older adults program”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- Walking circuit</a:t>
                </a:r>
                <a:r>
                  <a:rPr kumimoji="0" lang="en-US" sz="9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 </a:t>
                </a:r>
                <a:r>
                  <a:rPr kumimoji="0" lang="en-US" sz="9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3" charset="0"/>
                    <a:ea typeface="Times New Roman" pitchFamily="-83" charset="0"/>
                  </a:rPr>
                  <a:t>in the 9 administrative districts and during the Curitiba’s Marathon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3" charset="0"/>
                  <a:ea typeface="Times New Roman" pitchFamily="-83" charset="0"/>
                </a:endParaRPr>
              </a:p>
            </p:txBody>
          </p:sp>
          <p:sp>
            <p:nvSpPr>
              <p:cNvPr id="281640" name="AutoShape 40"/>
              <p:cNvSpPr>
                <a:spLocks/>
              </p:cNvSpPr>
              <p:nvPr/>
            </p:nvSpPr>
            <p:spPr bwMode="auto">
              <a:xfrm>
                <a:off x="9465" y="1820"/>
                <a:ext cx="318" cy="3616"/>
              </a:xfrm>
              <a:prstGeom prst="rightBrace">
                <a:avLst>
                  <a:gd name="adj1" fmla="val 94759"/>
                  <a:gd name="adj2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2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Lógico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derecha</a:t>
            </a:r>
            <a:r>
              <a:rPr lang="en-US" dirty="0" smtClean="0"/>
              <a:t> a </a:t>
            </a:r>
            <a:r>
              <a:rPr lang="en-US" dirty="0" err="1" smtClean="0"/>
              <a:t>Izquierda</a:t>
            </a:r>
            <a:r>
              <a:rPr lang="en-US" dirty="0" smtClean="0"/>
              <a:t>: </a:t>
            </a:r>
            <a:r>
              <a:rPr lang="en-US" dirty="0" err="1" smtClean="0"/>
              <a:t>Cómo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0903" y="2595563"/>
          <a:ext cx="8625186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116013" y="6267450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595959"/>
                </a:solidFill>
              </a:rPr>
              <a:t>GOAL</a:t>
            </a:r>
            <a:r>
              <a:rPr lang="en-US" b="1" dirty="0">
                <a:solidFill>
                  <a:srgbClr val="595959"/>
                </a:solidFill>
              </a:rPr>
              <a:t>:</a:t>
            </a:r>
            <a:r>
              <a:rPr lang="en-US" dirty="0">
                <a:solidFill>
                  <a:srgbClr val="595959"/>
                </a:solidFill>
              </a:rPr>
              <a:t>  </a:t>
            </a:r>
            <a:r>
              <a:rPr lang="en-US" b="1" dirty="0">
                <a:solidFill>
                  <a:srgbClr val="595959"/>
                </a:solidFill>
              </a:rPr>
              <a:t>Overall mission or purpose of the program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 flipV="1">
            <a:off x="5324475" y="5511800"/>
            <a:ext cx="1482725" cy="754063"/>
          </a:xfrm>
          <a:prstGeom prst="line">
            <a:avLst/>
          </a:prstGeom>
          <a:noFill/>
          <a:ln w="44450">
            <a:solidFill>
              <a:schemeClr val="tx1">
                <a:lumMod val="65000"/>
                <a:lumOff val="35000"/>
              </a:schemeClr>
            </a:solidFill>
            <a:round/>
            <a:headEnd type="triangle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787400" y="2228850"/>
            <a:ext cx="547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595959"/>
                </a:solidFill>
              </a:rPr>
              <a:t>Influential Factors: Context, Policies, Culture.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>
            <a:off x="3352800" y="2595563"/>
            <a:ext cx="431800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2952750" y="5511800"/>
            <a:ext cx="122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/>
              <a:t>How!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8057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Lógico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Izquierda</a:t>
            </a:r>
            <a:r>
              <a:rPr lang="en-US" dirty="0" smtClean="0"/>
              <a:t> a </a:t>
            </a:r>
            <a:r>
              <a:rPr lang="en-US" dirty="0" err="1" smtClean="0"/>
              <a:t>Derecha</a:t>
            </a:r>
            <a:r>
              <a:rPr lang="en-US" dirty="0" smtClean="0"/>
              <a:t>: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0903" y="2595563"/>
          <a:ext cx="8625186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116013" y="6267450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595959"/>
                </a:solidFill>
              </a:rPr>
              <a:t>GOAL</a:t>
            </a:r>
            <a:r>
              <a:rPr lang="en-US" b="1" dirty="0">
                <a:solidFill>
                  <a:srgbClr val="595959"/>
                </a:solidFill>
              </a:rPr>
              <a:t>:</a:t>
            </a:r>
            <a:r>
              <a:rPr lang="en-US" dirty="0">
                <a:solidFill>
                  <a:srgbClr val="595959"/>
                </a:solidFill>
              </a:rPr>
              <a:t>  </a:t>
            </a:r>
            <a:r>
              <a:rPr lang="en-US" b="1" dirty="0">
                <a:solidFill>
                  <a:srgbClr val="595959"/>
                </a:solidFill>
              </a:rPr>
              <a:t>Overall mission or purpose of the program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 flipV="1">
            <a:off x="5324475" y="5511800"/>
            <a:ext cx="1482725" cy="754063"/>
          </a:xfrm>
          <a:prstGeom prst="line">
            <a:avLst/>
          </a:prstGeom>
          <a:noFill/>
          <a:ln w="444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787400" y="2228850"/>
            <a:ext cx="547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595959"/>
                </a:solidFill>
              </a:rPr>
              <a:t>Influential Factors: Context, Policies, Culture.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>
            <a:off x="3352800" y="2595563"/>
            <a:ext cx="431800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2952750" y="5511800"/>
            <a:ext cx="122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/>
              <a:t>Why!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792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85592"/>
            <a:ext cx="617728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12"/>
            <a:ext cx="3923928" cy="39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6567"/>
            <a:ext cx="2874516" cy="13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dirty="0" smtClean="0"/>
              <a:t>Qué significa alcanzar las recomendaciones?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7620000" cy="218884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AF moderada-intensa, son sólo el 5% del tiempo vigilia. </a:t>
            </a:r>
          </a:p>
          <a:p>
            <a:r>
              <a:rPr lang="es-ES_tradnl" dirty="0" smtClean="0"/>
              <a:t>8 </a:t>
            </a:r>
            <a:r>
              <a:rPr lang="es-ES_tradnl" dirty="0" err="1" smtClean="0"/>
              <a:t>hs</a:t>
            </a:r>
            <a:r>
              <a:rPr lang="es-ES_tradnl" dirty="0" smtClean="0"/>
              <a:t> dormir</a:t>
            </a:r>
          </a:p>
          <a:p>
            <a:r>
              <a:rPr lang="es-ES_tradnl" dirty="0" smtClean="0"/>
              <a:t>15:30 </a:t>
            </a:r>
            <a:r>
              <a:rPr lang="es-ES_tradnl" dirty="0" err="1" smtClean="0"/>
              <a:t>hs</a:t>
            </a:r>
            <a:r>
              <a:rPr lang="es-ES_tradnl" dirty="0" smtClean="0"/>
              <a:t> en qué: </a:t>
            </a:r>
          </a:p>
          <a:p>
            <a:pPr marL="114300" indent="0">
              <a:buNone/>
            </a:pPr>
            <a:endParaRPr lang="es-ES_tradnl" dirty="0"/>
          </a:p>
          <a:p>
            <a:pPr marL="114300" indent="0">
              <a:buNone/>
            </a:pPr>
            <a:r>
              <a:rPr lang="es-ES_tradnl" dirty="0" smtClean="0"/>
              <a:t>60 % Actividades </a:t>
            </a:r>
            <a:r>
              <a:rPr lang="es-ES_tradnl" dirty="0"/>
              <a:t>sedentarias (</a:t>
            </a:r>
            <a:r>
              <a:rPr lang="es-ES_tradnl" dirty="0" smtClean="0"/>
              <a:t>comer</a:t>
            </a:r>
            <a:r>
              <a:rPr lang="es-ES_tradnl" dirty="0"/>
              <a:t>, Pc, Tv</a:t>
            </a:r>
            <a:r>
              <a:rPr lang="es-ES_tradnl" dirty="0" smtClean="0"/>
              <a:t>), 35% leve (pararse, caminar)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12160" y="62578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James </a:t>
            </a:r>
            <a:r>
              <a:rPr lang="es-ES_tradnl" dirty="0" err="1" smtClean="0"/>
              <a:t>Skinner</a:t>
            </a:r>
            <a:r>
              <a:rPr lang="es-ES_tradnl" dirty="0" smtClean="0"/>
              <a:t>, 2009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7971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4951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Marco de referencia para la Evaluación de Programas en Salud Pública</a:t>
            </a:r>
          </a:p>
          <a:p>
            <a:pPr marL="114300" indent="0">
              <a:buNone/>
            </a:pPr>
            <a:r>
              <a:rPr lang="es-ES_tradnl" dirty="0" smtClean="0">
                <a:hlinkClick r:id="rId2"/>
              </a:rPr>
              <a:t>www.cdc.gov/epo/mmwr/preview/mmwrhtlm/rr4811a1.htm</a:t>
            </a:r>
            <a:endParaRPr lang="es-ES_tradnl" dirty="0" smtClean="0"/>
          </a:p>
          <a:p>
            <a:pPr marL="114300" indent="0">
              <a:buNone/>
            </a:pPr>
            <a:endParaRPr lang="es-ES_tradnl" dirty="0" smtClean="0"/>
          </a:p>
          <a:p>
            <a:r>
              <a:rPr lang="es-ES_tradnl" dirty="0" smtClean="0"/>
              <a:t>American </a:t>
            </a:r>
            <a:r>
              <a:rPr lang="es-ES_tradnl" dirty="0" err="1" smtClean="0"/>
              <a:t>Evaluation</a:t>
            </a:r>
            <a:r>
              <a:rPr lang="es-ES_tradnl" dirty="0" smtClean="0"/>
              <a:t> </a:t>
            </a:r>
            <a:r>
              <a:rPr lang="es-ES_tradnl" dirty="0" err="1" smtClean="0"/>
              <a:t>Association</a:t>
            </a:r>
            <a:r>
              <a:rPr lang="es-ES_tradnl" dirty="0" smtClean="0"/>
              <a:t> (</a:t>
            </a:r>
            <a:r>
              <a:rPr lang="es-ES_tradnl" dirty="0" err="1" smtClean="0"/>
              <a:t>enlances</a:t>
            </a:r>
            <a:r>
              <a:rPr lang="es-ES_tradnl" dirty="0" smtClean="0"/>
              <a:t> y fuentes)</a:t>
            </a:r>
          </a:p>
          <a:p>
            <a:pPr marL="114300" indent="0">
              <a:buNone/>
            </a:pPr>
            <a:r>
              <a:rPr lang="es-ES_tradnl" dirty="0" smtClean="0"/>
              <a:t>www.eval.org/EvaluationLinks/links.htm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20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Qué significa sedentario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“</a:t>
            </a:r>
            <a:r>
              <a:rPr lang="es-ES_tradnl" dirty="0" err="1" smtClean="0"/>
              <a:t>Sedentarius</a:t>
            </a:r>
            <a:r>
              <a:rPr lang="es-ES_tradnl" dirty="0" smtClean="0"/>
              <a:t>” (latín), sentado o quedarse en un mismo lugar</a:t>
            </a:r>
          </a:p>
          <a:p>
            <a:r>
              <a:rPr lang="es-ES_tradnl" dirty="0" smtClean="0"/>
              <a:t>Mayoría del tiempo que estamos inactivos </a:t>
            </a:r>
            <a:r>
              <a:rPr lang="es-ES_tradnl" b="1" dirty="0" smtClean="0"/>
              <a:t>estamos sentados</a:t>
            </a:r>
          </a:p>
          <a:p>
            <a:endParaRPr lang="es-ES_tradnl" b="1" dirty="0" smtClean="0"/>
          </a:p>
          <a:p>
            <a:r>
              <a:rPr lang="es-ES_tradnl" b="1" dirty="0" smtClean="0"/>
              <a:t>Las vías moleculares de la inactividad difieren de las del ejercicio. </a:t>
            </a:r>
          </a:p>
          <a:p>
            <a:r>
              <a:rPr lang="es-ES_tradnl" b="1" dirty="0" smtClean="0"/>
              <a:t>Fisiología de la inactividad (Hamilton et al, 2007), adaptación al ambiente metabólico local según estímulo de AF, AS e intensidad.</a:t>
            </a:r>
          </a:p>
          <a:p>
            <a:endParaRPr lang="es-ES_tradnl" b="1" dirty="0" smtClean="0"/>
          </a:p>
          <a:p>
            <a:endParaRPr lang="es-ES_tradnl" b="1" dirty="0" smtClean="0"/>
          </a:p>
          <a:p>
            <a:endParaRPr lang="es-ES_tradnl" b="1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830192"/>
            <a:ext cx="1437258" cy="6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odeloEcologico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44082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Plan, Programa,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Propósito o meta</a:t>
            </a:r>
            <a:endParaRPr lang="es-ES_tradnl" dirty="0" smtClean="0"/>
          </a:p>
          <a:p>
            <a:pPr marL="114300" indent="0">
              <a:buNone/>
            </a:pPr>
            <a:r>
              <a:rPr lang="es-ES_tradnl" dirty="0" smtClean="0"/>
              <a:t> </a:t>
            </a:r>
            <a:r>
              <a:rPr lang="es-ES_tradnl" dirty="0" smtClean="0"/>
              <a:t>(SMART: específico, medible, alcanzable, relevantes, tiempo definido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Objetivos</a:t>
            </a:r>
            <a:endParaRPr lang="es-ES_tradnl" dirty="0" smtClean="0"/>
          </a:p>
          <a:p>
            <a:r>
              <a:rPr lang="es-ES_tradnl" dirty="0" smtClean="0"/>
              <a:t>Resultado esperado</a:t>
            </a:r>
          </a:p>
          <a:p>
            <a:r>
              <a:rPr lang="es-ES_tradnl" dirty="0" smtClean="0"/>
              <a:t>Actividades</a:t>
            </a:r>
          </a:p>
          <a:p>
            <a:r>
              <a:rPr lang="es-ES_tradnl" dirty="0" smtClean="0"/>
              <a:t>Ingresos o Aportes (Inversiones, recursos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Actores Clave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830192"/>
            <a:ext cx="1437258" cy="6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 smtClean="0"/>
              <a:t>Preguntas frente a la evaluación de una intervención?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57400"/>
            <a:ext cx="7620000" cy="4800600"/>
          </a:xfrm>
        </p:spPr>
        <p:txBody>
          <a:bodyPr/>
          <a:lstStyle/>
          <a:p>
            <a:r>
              <a:rPr lang="es-ES_tradnl" dirty="0" smtClean="0"/>
              <a:t>Cuál es el problema?</a:t>
            </a:r>
          </a:p>
          <a:p>
            <a:r>
              <a:rPr lang="es-ES_tradnl" dirty="0" smtClean="0"/>
              <a:t>Por qué se está evaluando?</a:t>
            </a:r>
          </a:p>
          <a:p>
            <a:r>
              <a:rPr lang="es-ES_tradnl" dirty="0" smtClean="0"/>
              <a:t>Para quién se está evaluando?</a:t>
            </a:r>
          </a:p>
          <a:p>
            <a:r>
              <a:rPr lang="es-ES_tradnl" dirty="0" smtClean="0"/>
              <a:t>Cuál es la intervención, actores y modelo lógico?</a:t>
            </a:r>
          </a:p>
          <a:p>
            <a:r>
              <a:rPr lang="es-ES_tradnl" dirty="0" smtClean="0"/>
              <a:t>En qué etapa de la intervención se evalúa?</a:t>
            </a:r>
          </a:p>
          <a:p>
            <a:r>
              <a:rPr lang="es-ES_tradnl" dirty="0" smtClean="0"/>
              <a:t>Cuál es la viabilidad operacional de la evaluación?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4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es-ES_tradnl" sz="4400" dirty="0" smtClean="0"/>
              <a:t>Qué es evaluar una intervención?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8474" y="1427958"/>
            <a:ext cx="7620000" cy="4800600"/>
          </a:xfrm>
        </p:spPr>
        <p:txBody>
          <a:bodyPr/>
          <a:lstStyle/>
          <a:p>
            <a:r>
              <a:rPr lang="es-ES_tradnl" dirty="0" smtClean="0"/>
              <a:t>Incluye concepto de evaluación económica, epidemiológica y de ciencias sociales.</a:t>
            </a:r>
          </a:p>
          <a:p>
            <a:r>
              <a:rPr lang="es-ES_tradnl" dirty="0" smtClean="0"/>
              <a:t>Compatibilidad de resultados con objetivos adaptada al ambiente y contexto.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27584" y="5805264"/>
            <a:ext cx="72728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Se evalúa</a:t>
            </a:r>
            <a:r>
              <a:rPr lang="es-ES_tradnl" sz="2800" b="1" dirty="0" smtClean="0"/>
              <a:t> efectividad </a:t>
            </a:r>
            <a:r>
              <a:rPr lang="es-ES_tradnl" sz="2800" dirty="0" smtClean="0"/>
              <a:t>de la estrategia (vida real) vs eficacia (control total de las variables externas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0" y="3033397"/>
            <a:ext cx="9144000" cy="25202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“el examen y la </a:t>
            </a:r>
            <a:r>
              <a:rPr lang="es-ES_tradnl" sz="2400" b="1" dirty="0" smtClean="0"/>
              <a:t>valoración sistemática </a:t>
            </a:r>
            <a:r>
              <a:rPr lang="es-ES_tradnl" sz="2400" dirty="0" smtClean="0"/>
              <a:t>de las características de una </a:t>
            </a:r>
            <a:r>
              <a:rPr lang="es-ES_tradnl" sz="2400" b="1" dirty="0" smtClean="0"/>
              <a:t>iniciativa y sus efectos</a:t>
            </a:r>
            <a:r>
              <a:rPr lang="es-ES_tradnl" sz="2400" dirty="0" smtClean="0"/>
              <a:t>, con el objetivo de </a:t>
            </a:r>
            <a:r>
              <a:rPr lang="es-ES_tradnl" sz="2400" b="1" dirty="0" smtClean="0"/>
              <a:t>generar información </a:t>
            </a:r>
            <a:r>
              <a:rPr lang="es-ES_tradnl" sz="2400" dirty="0" smtClean="0"/>
              <a:t>que puedan ser utilizada por quienes tengan interés en </a:t>
            </a:r>
            <a:r>
              <a:rPr lang="es-ES_tradnl" sz="2400" b="1" dirty="0" smtClean="0"/>
              <a:t>su mejora o efectividad</a:t>
            </a:r>
            <a:r>
              <a:rPr lang="es-ES_tradnl" sz="2400" dirty="0" smtClean="0"/>
              <a:t>”</a:t>
            </a:r>
          </a:p>
          <a:p>
            <a:pPr algn="ctr"/>
            <a:r>
              <a:rPr lang="es-ES_tradnl" sz="2400" dirty="0" smtClean="0"/>
              <a:t>  </a:t>
            </a:r>
          </a:p>
          <a:p>
            <a:pPr algn="r"/>
            <a:r>
              <a:rPr lang="es-ES_tradnl" sz="1600" dirty="0" smtClean="0"/>
              <a:t>(WHO </a:t>
            </a:r>
            <a:r>
              <a:rPr lang="es-ES_tradnl" sz="1600" dirty="0" err="1" smtClean="0"/>
              <a:t>European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Group</a:t>
            </a:r>
            <a:r>
              <a:rPr lang="es-ES_tradnl" sz="1600" dirty="0" smtClean="0"/>
              <a:t> of </a:t>
            </a:r>
            <a:r>
              <a:rPr lang="es-ES_tradnl" sz="1600" dirty="0" err="1" smtClean="0"/>
              <a:t>Health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Promotion</a:t>
            </a:r>
            <a:endParaRPr lang="es-ES_tradnl" sz="1600" dirty="0" smtClean="0"/>
          </a:p>
          <a:p>
            <a:pPr algn="r"/>
            <a:r>
              <a:rPr lang="es-ES_tradnl" sz="1600" dirty="0" smtClean="0"/>
              <a:t> </a:t>
            </a:r>
            <a:r>
              <a:rPr lang="es-ES_tradnl" sz="1600" dirty="0" err="1" smtClean="0"/>
              <a:t>Evaluation</a:t>
            </a:r>
            <a:r>
              <a:rPr lang="es-ES_tradnl" sz="1600" dirty="0" smtClean="0"/>
              <a:t>: </a:t>
            </a:r>
            <a:r>
              <a:rPr lang="es-ES_tradnl" sz="1600" dirty="0" err="1" smtClean="0"/>
              <a:t>recommendations</a:t>
            </a:r>
            <a:r>
              <a:rPr lang="es-ES_tradnl" sz="1600" dirty="0" smtClean="0"/>
              <a:t> to </a:t>
            </a:r>
            <a:r>
              <a:rPr lang="es-ES_tradnl" sz="1600" dirty="0" err="1" smtClean="0"/>
              <a:t>Policymakers</a:t>
            </a:r>
            <a:r>
              <a:rPr lang="es-ES_tradnl" sz="1600" dirty="0" smtClean="0"/>
              <a:t>, 1998)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572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Objetivos de la evaluación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</a:p>
          <a:p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Mejorar un programa</a:t>
            </a:r>
          </a:p>
          <a:p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Establecer sus </a:t>
            </a:r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efectos</a:t>
            </a:r>
          </a:p>
          <a:p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Influir en formadores de políticas</a:t>
            </a:r>
          </a:p>
          <a:p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Desarrollar capacidad y compromiso de la comunidad</a:t>
            </a:r>
          </a:p>
          <a:p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Compartir ventajas y desventajas con otras comunidades</a:t>
            </a:r>
          </a:p>
          <a:p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Asegurar financiamiento (sostenibilidad)</a:t>
            </a:r>
            <a:endParaRPr lang="es-ES_tradnl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b="1" dirty="0" smtClean="0"/>
              <a:t>Evaluación del proceso</a:t>
            </a:r>
            <a:r>
              <a:rPr lang="es-ES_tradnl" dirty="0" smtClean="0"/>
              <a:t>: interno, actividades o dinámica a ser mejorada (número de actividades, personas participantes. Diarios, reportes, registros)</a:t>
            </a:r>
          </a:p>
          <a:p>
            <a:r>
              <a:rPr lang="es-ES_tradnl" b="1" dirty="0" smtClean="0"/>
              <a:t>Evaluación de resultado</a:t>
            </a:r>
            <a:r>
              <a:rPr lang="es-ES_tradnl" dirty="0" smtClean="0"/>
              <a:t>: cambio de conocimiento, actitudes, creencias, comportamientos, habilidades, políticas. Herramientas: estado de conocimiento, aptitudes, pre y post intervención)</a:t>
            </a:r>
          </a:p>
          <a:p>
            <a:r>
              <a:rPr lang="es-ES_tradnl" b="1" dirty="0" smtClean="0"/>
              <a:t>Impacto</a:t>
            </a:r>
            <a:r>
              <a:rPr lang="es-ES_tradnl" dirty="0" smtClean="0"/>
              <a:t>: largo plazo, entre lo que se esperaba y lo logrado. Cambios de comportamiento, actitudes, creencias, etc. (Encuestas poblacionales)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75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1966</TotalTime>
  <Words>2022</Words>
  <Application>Microsoft Office PowerPoint</Application>
  <PresentationFormat>Presentación en pantalla (4:3)</PresentationFormat>
  <Paragraphs>331</Paragraphs>
  <Slides>30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Adyacencia</vt:lpstr>
      <vt:lpstr>1ª Reunión  Referentes de Actividad Física  del país</vt:lpstr>
      <vt:lpstr>Recomendaciones de AF</vt:lpstr>
      <vt:lpstr>Qué significa alcanzar las recomendaciones?</vt:lpstr>
      <vt:lpstr>Qué significa sedentario</vt:lpstr>
      <vt:lpstr>Presentación de PowerPoint</vt:lpstr>
      <vt:lpstr>Plan, Programa, Proyecto</vt:lpstr>
      <vt:lpstr>Preguntas frente a la evaluación de una intervención?</vt:lpstr>
      <vt:lpstr>Qué es evaluar una intervención?</vt:lpstr>
      <vt:lpstr>Objetivos de la evaluación</vt:lpstr>
      <vt:lpstr>Tipos de evaluación</vt:lpstr>
      <vt:lpstr>Proyecto Pasos</vt:lpstr>
      <vt:lpstr>Presentación de PowerPoint</vt:lpstr>
      <vt:lpstr>Evaluación de una intervención</vt:lpstr>
      <vt:lpstr>Evaluación</vt:lpstr>
      <vt:lpstr>vs</vt:lpstr>
      <vt:lpstr>Pasos de la evaluación</vt:lpstr>
      <vt:lpstr>Presentación de PowerPoint</vt:lpstr>
      <vt:lpstr>Presentación de PowerPoint</vt:lpstr>
      <vt:lpstr>Complejidad</vt:lpstr>
      <vt:lpstr>Complejidad de intervenciones</vt:lpstr>
      <vt:lpstr>Quiénes participan en la evaluación</vt:lpstr>
      <vt:lpstr>Actores clave: cómo participa cada uno</vt:lpstr>
      <vt:lpstr>Incluir diferentes sectores interesados</vt:lpstr>
      <vt:lpstr>Modelo Lógico</vt:lpstr>
      <vt:lpstr>Presentación de PowerPoint</vt:lpstr>
      <vt:lpstr>Presentación de PowerPoint</vt:lpstr>
      <vt:lpstr>Modelo Lógico derecha a Izquierda: Cómo?</vt:lpstr>
      <vt:lpstr>Modelo Lógico  Izquierda a Derecha: Por qué?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62</cp:revision>
  <dcterms:created xsi:type="dcterms:W3CDTF">2014-07-12T12:09:56Z</dcterms:created>
  <dcterms:modified xsi:type="dcterms:W3CDTF">2015-05-15T18:40:55Z</dcterms:modified>
</cp:coreProperties>
</file>